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wmf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wmf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34592" y="548680"/>
            <a:ext cx="8703024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Aksent" pitchFamily="18" charset="0"/>
                <a:ea typeface="Calibri" pitchFamily="34" charset="0"/>
                <a:cs typeface="Times New Roman" pitchFamily="18" charset="0"/>
              </a:rPr>
              <a:t>Kyiv department of common property</a:t>
            </a:r>
            <a:endParaRPr kumimoji="0" lang="ru-RU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ksent" pitchFamily="18" charset="0"/>
                <a:ea typeface="Calibri" pitchFamily="34" charset="0"/>
                <a:cs typeface="Times New Roman" pitchFamily="18" charset="0"/>
              </a:rPr>
              <a:t>Департамент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Aksent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ksent" pitchFamily="18" charset="0"/>
                <a:ea typeface="Calibri" pitchFamily="34" charset="0"/>
                <a:cs typeface="Times New Roman" pitchFamily="18" charset="0"/>
              </a:rPr>
              <a:t>комунальної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Aksent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ksent" pitchFamily="18" charset="0"/>
                <a:ea typeface="Calibri" pitchFamily="34" charset="0"/>
                <a:cs typeface="Times New Roman" pitchFamily="18" charset="0"/>
              </a:rPr>
              <a:t>власності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Aksent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ksent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Aksent" pitchFamily="18" charset="0"/>
                <a:ea typeface="Calibri" pitchFamily="34" charset="0"/>
                <a:cs typeface="Times New Roman" pitchFamily="18" charset="0"/>
              </a:rPr>
              <a:t>м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effectLst/>
                <a:latin typeface="Aksent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Aksent" pitchFamily="18" charset="0"/>
                <a:ea typeface="Calibri" pitchFamily="34" charset="0"/>
                <a:cs typeface="Times New Roman" pitchFamily="18" charset="0"/>
              </a:rPr>
              <a:t>Києва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400" b="0" i="0" u="none" strike="noStrike" cap="none" normalizeH="0" baseline="0" dirty="0" smtClean="0">
              <a:ln>
                <a:noFill/>
              </a:ln>
              <a:effectLst/>
              <a:latin typeface="Aksent" pitchFamily="18" charset="0"/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uk-UA" sz="1400" dirty="0">
                <a:solidFill>
                  <a:srgbClr val="002060"/>
                </a:solidFill>
                <a:latin typeface="Aksent" pitchFamily="18" charset="0"/>
              </a:rPr>
              <a:t>Офіційний </a:t>
            </a:r>
            <a:r>
              <a:rPr lang="uk-UA" sz="1400" dirty="0" err="1">
                <a:solidFill>
                  <a:srgbClr val="002060"/>
                </a:solidFill>
                <a:latin typeface="Aksent" pitchFamily="18" charset="0"/>
              </a:rPr>
              <a:t>веб</a:t>
            </a:r>
            <a:r>
              <a:rPr lang="en-US" sz="1400" dirty="0">
                <a:solidFill>
                  <a:srgbClr val="002060"/>
                </a:solidFill>
                <a:latin typeface="Aksent" pitchFamily="18" charset="0"/>
              </a:rPr>
              <a:t>-</a:t>
            </a:r>
            <a:r>
              <a:rPr lang="uk-UA" sz="1400" dirty="0">
                <a:solidFill>
                  <a:srgbClr val="002060"/>
                </a:solidFill>
                <a:latin typeface="Aksent" pitchFamily="18" charset="0"/>
              </a:rPr>
              <a:t>сайт ДКВ м. Києва</a:t>
            </a:r>
            <a:r>
              <a:rPr lang="en-US" sz="1400" dirty="0">
                <a:solidFill>
                  <a:srgbClr val="002060"/>
                </a:solidFill>
                <a:latin typeface="Aksent" pitchFamily="18" charset="0"/>
              </a:rPr>
              <a:t> </a:t>
            </a:r>
            <a:r>
              <a:rPr lang="uk-UA" sz="1400" dirty="0" smtClean="0">
                <a:solidFill>
                  <a:srgbClr val="002060"/>
                </a:solidFill>
                <a:latin typeface="Aksent" pitchFamily="18" charset="0"/>
              </a:rPr>
              <a:t>– </a:t>
            </a:r>
            <a:r>
              <a:rPr lang="en-US" sz="1400" dirty="0">
                <a:solidFill>
                  <a:srgbClr val="002060"/>
                </a:solidFill>
                <a:latin typeface="Aksent" pitchFamily="18" charset="0"/>
              </a:rPr>
              <a:t>gukv.gov.ua</a:t>
            </a:r>
            <a:endParaRPr lang="ru-RU" sz="1400" dirty="0">
              <a:solidFill>
                <a:srgbClr val="002060"/>
              </a:solidFill>
              <a:latin typeface="Aksent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FF0000"/>
                </a:solidFill>
                <a:latin typeface="Aksent" pitchFamily="18" charset="0"/>
                <a:ea typeface="Calibri" pitchFamily="34" charset="0"/>
                <a:cs typeface="Times New Roman" pitchFamily="18" charset="0"/>
              </a:rPr>
              <a:t>Оренда</a:t>
            </a:r>
            <a:r>
              <a:rPr lang="uk-UA" dirty="0" smtClean="0">
                <a:latin typeface="Aksent" pitchFamily="18" charset="0"/>
                <a:ea typeface="Calibri" pitchFamily="34" charset="0"/>
                <a:cs typeface="Times New Roman" pitchFamily="18" charset="0"/>
              </a:rPr>
              <a:t> | </a:t>
            </a:r>
            <a:r>
              <a:rPr lang="uk-UA" dirty="0" smtClean="0">
                <a:solidFill>
                  <a:srgbClr val="00B050"/>
                </a:solidFill>
                <a:latin typeface="Aksent" pitchFamily="18" charset="0"/>
                <a:ea typeface="Calibri" pitchFamily="34" charset="0"/>
                <a:cs typeface="Times New Roman" pitchFamily="18" charset="0"/>
              </a:rPr>
              <a:t>Приватизація</a:t>
            </a:r>
            <a:r>
              <a:rPr lang="uk-UA" dirty="0" smtClean="0">
                <a:latin typeface="Aksent" pitchFamily="18" charset="0"/>
                <a:ea typeface="Calibri" pitchFamily="34" charset="0"/>
                <a:cs typeface="Times New Roman" pitchFamily="18" charset="0"/>
              </a:rPr>
              <a:t> |   </a:t>
            </a:r>
            <a:r>
              <a:rPr lang="uk-UA" dirty="0" smtClean="0">
                <a:solidFill>
                  <a:srgbClr val="00B0F0"/>
                </a:solidFill>
                <a:latin typeface="Aksent" pitchFamily="18" charset="0"/>
                <a:ea typeface="Calibri" pitchFamily="34" charset="0"/>
                <a:cs typeface="Times New Roman" pitchFamily="18" charset="0"/>
              </a:rPr>
              <a:t>Звітність</a:t>
            </a:r>
            <a:r>
              <a:rPr lang="uk-UA" dirty="0" smtClean="0">
                <a:latin typeface="Aksent" pitchFamily="18" charset="0"/>
                <a:ea typeface="Calibri" pitchFamily="34" charset="0"/>
                <a:cs typeface="Times New Roman" pitchFamily="18" charset="0"/>
              </a:rPr>
              <a:t>  | </a:t>
            </a:r>
            <a:r>
              <a:rPr lang="uk-UA" dirty="0" smtClean="0">
                <a:solidFill>
                  <a:srgbClr val="7030A0"/>
                </a:solidFill>
                <a:latin typeface="Aksent" pitchFamily="18" charset="0"/>
                <a:ea typeface="Calibri" pitchFamily="34" charset="0"/>
                <a:cs typeface="Times New Roman" pitchFamily="18" charset="0"/>
              </a:rPr>
              <a:t>Управління комунальним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solidFill>
                  <a:srgbClr val="7030A0"/>
                </a:solidFill>
                <a:latin typeface="Aksent" pitchFamily="18" charset="0"/>
                <a:ea typeface="Calibri" pitchFamily="34" charset="0"/>
                <a:cs typeface="Times New Roman" pitchFamily="18" charset="0"/>
              </a:rPr>
              <a:t>                                              майном</a:t>
            </a:r>
            <a:endParaRPr lang="ru-RU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dirty="0" smtClean="0">
                <a:latin typeface="Aksent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n-US" dirty="0" smtClean="0">
                <a:latin typeface="Aksent" pitchFamily="18" charset="0"/>
                <a:ea typeface="Calibri" pitchFamily="34" charset="0"/>
                <a:cs typeface="Times New Roman" pitchFamily="18" charset="0"/>
              </a:rPr>
              <a:t>Rent  | </a:t>
            </a:r>
            <a:r>
              <a:rPr lang="en-US" dirty="0" err="1" smtClean="0">
                <a:latin typeface="Aksent" pitchFamily="18" charset="0"/>
                <a:ea typeface="Calibri" pitchFamily="34" charset="0"/>
                <a:cs typeface="Times New Roman" pitchFamily="18" charset="0"/>
              </a:rPr>
              <a:t>Privatisation</a:t>
            </a:r>
            <a:r>
              <a:rPr lang="en-US" dirty="0" smtClean="0">
                <a:latin typeface="Aksent" pitchFamily="18" charset="0"/>
                <a:ea typeface="Calibri" pitchFamily="34" charset="0"/>
                <a:cs typeface="Times New Roman" pitchFamily="18" charset="0"/>
              </a:rPr>
              <a:t>  |  Accounting | Management of municipal </a:t>
            </a:r>
            <a:r>
              <a:rPr lang="ru-RU" dirty="0" smtClean="0">
                <a:latin typeface="Aksent" pitchFamily="18" charset="0"/>
                <a:ea typeface="Calibri" pitchFamily="34" charset="0"/>
                <a:cs typeface="Times New Roman" pitchFamily="18" charset="0"/>
              </a:rPr>
              <a:t>            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ksent" pitchFamily="18" charset="0"/>
                <a:ea typeface="Calibri" pitchFamily="34" charset="0"/>
                <a:cs typeface="Times New Roman" pitchFamily="18" charset="0"/>
              </a:rPr>
              <a:t>                                               </a:t>
            </a:r>
            <a:r>
              <a:rPr lang="en-US" dirty="0" smtClean="0">
                <a:latin typeface="Aksent" pitchFamily="18" charset="0"/>
                <a:ea typeface="Calibri" pitchFamily="34" charset="0"/>
                <a:cs typeface="Times New Roman" pitchFamily="18" charset="0"/>
              </a:rPr>
              <a:t>property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pic>
        <p:nvPicPr>
          <p:cNvPr id="12" name="Рисунок 11" descr="338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4005064"/>
            <a:ext cx="5753100" cy="13335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68456"/>
            <a:ext cx="9144000" cy="1320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1224135" cy="19671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1033252" cy="447598"/>
          </a:xfrm>
        </p:spPr>
        <p:txBody>
          <a:bodyPr>
            <a:normAutofit fontScale="55000" lnSpcReduction="20000"/>
          </a:bodyPr>
          <a:lstStyle/>
          <a:p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Комунальні підприємства</a:t>
            </a:r>
            <a:endParaRPr lang="uk-UA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827584" y="2852936"/>
            <a:ext cx="1074373" cy="4937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408</a:t>
            </a:r>
            <a:endParaRPr lang="uk-UA" sz="3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575889" cy="71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412776"/>
            <a:ext cx="1224135" cy="19671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2627784" y="2276872"/>
            <a:ext cx="1286584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uk-UA" sz="1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Бюджетні установи та організації</a:t>
            </a:r>
            <a:endParaRPr lang="uk-UA" sz="1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2771800" y="2852936"/>
            <a:ext cx="1114375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1530</a:t>
            </a:r>
            <a:endParaRPr lang="uk-UA" sz="33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C:\Program Files\Microsoft Office\MEDIA\CAGCAT10\j023531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556792"/>
            <a:ext cx="669716" cy="684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89040"/>
            <a:ext cx="1224135" cy="19671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789040"/>
            <a:ext cx="1224135" cy="19671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561" y="3861048"/>
            <a:ext cx="1224135" cy="19671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12776"/>
            <a:ext cx="1224135" cy="19671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412776"/>
            <a:ext cx="1224135" cy="19671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789040"/>
            <a:ext cx="1224135" cy="19671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1" name="Подзаголовок 2"/>
          <p:cNvSpPr txBox="1">
            <a:spLocks/>
          </p:cNvSpPr>
          <p:nvPr/>
        </p:nvSpPr>
        <p:spPr>
          <a:xfrm>
            <a:off x="755576" y="4293096"/>
            <a:ext cx="1224135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Чисельність працюючих на комунальних підприємствах</a:t>
            </a:r>
            <a:endParaRPr lang="uk-UA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одзаголовок 2"/>
          <p:cNvSpPr txBox="1">
            <a:spLocks/>
          </p:cNvSpPr>
          <p:nvPr/>
        </p:nvSpPr>
        <p:spPr>
          <a:xfrm>
            <a:off x="755576" y="4941168"/>
            <a:ext cx="1224134" cy="75532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7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63,1 </a:t>
            </a:r>
          </a:p>
          <a:p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тис. осіб</a:t>
            </a:r>
            <a:endParaRPr lang="uk-UA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6" descr="C:\Users\kolesnik\AppData\Local\Microsoft\Windows\Temporary Internet Files\Content.IE5\ZMIXBM92\family_people_silhouettes_by_Scorp1_at_vecteezy.com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861048"/>
            <a:ext cx="608856" cy="456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2555776" y="4293096"/>
            <a:ext cx="1423032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Чисельність працюючих у бюджетних організаціях та установах</a:t>
            </a:r>
            <a:endParaRPr lang="uk-UA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одзаголовок 2"/>
          <p:cNvSpPr txBox="1">
            <a:spLocks/>
          </p:cNvSpPr>
          <p:nvPr/>
        </p:nvSpPr>
        <p:spPr>
          <a:xfrm>
            <a:off x="2555776" y="4941168"/>
            <a:ext cx="1224134" cy="75532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7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130,2 </a:t>
            </a:r>
          </a:p>
          <a:p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тис. осіб</a:t>
            </a:r>
            <a:endParaRPr lang="uk-UA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842" y="390746"/>
            <a:ext cx="5688632" cy="69269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9" name="Подзаголовок 2"/>
          <p:cNvSpPr txBox="1">
            <a:spLocks/>
          </p:cNvSpPr>
          <p:nvPr/>
        </p:nvSpPr>
        <p:spPr>
          <a:xfrm>
            <a:off x="1475656" y="476672"/>
            <a:ext cx="5814554" cy="4937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Департамент комунальної власності м. Києва</a:t>
            </a:r>
            <a:endParaRPr lang="uk-UA" sz="2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одзаголовок 2"/>
          <p:cNvSpPr txBox="1">
            <a:spLocks/>
          </p:cNvSpPr>
          <p:nvPr/>
        </p:nvSpPr>
        <p:spPr>
          <a:xfrm>
            <a:off x="4644008" y="2060848"/>
            <a:ext cx="122413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kumimoji="0" lang="uk-UA" sz="1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приміщень переданих в орендне користування</a:t>
            </a:r>
            <a:endParaRPr kumimoji="0" lang="uk-UA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4644008" y="4365104"/>
            <a:ext cx="122413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kumimoji="0" lang="uk-UA" sz="1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кількість орендарів</a:t>
            </a:r>
            <a:endParaRPr kumimoji="0" lang="uk-UA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4554872" y="5013176"/>
            <a:ext cx="1224134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4868</a:t>
            </a:r>
          </a:p>
          <a:p>
            <a:r>
              <a:rPr lang="uk-UA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uk-UA" sz="7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uk-UA" sz="3600" b="1" dirty="0">
              <a:solidFill>
                <a:srgbClr val="FF0000"/>
              </a:solidFill>
            </a:endParaRPr>
          </a:p>
        </p:txBody>
      </p:sp>
      <p:sp>
        <p:nvSpPr>
          <p:cNvPr id="34" name="Подзаголовок 2"/>
          <p:cNvSpPr txBox="1">
            <a:spLocks/>
          </p:cNvSpPr>
          <p:nvPr/>
        </p:nvSpPr>
        <p:spPr>
          <a:xfrm>
            <a:off x="4534247" y="2720822"/>
            <a:ext cx="1368152" cy="9131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8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1119,0</a:t>
            </a:r>
            <a:r>
              <a:rPr lang="uk-UA" sz="7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тис.  </a:t>
            </a:r>
            <a:r>
              <a:rPr lang="uk-UA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endParaRPr lang="uk-UA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одзаголовок 2"/>
          <p:cNvSpPr txBox="1">
            <a:spLocks/>
          </p:cNvSpPr>
          <p:nvPr/>
        </p:nvSpPr>
        <p:spPr>
          <a:xfrm>
            <a:off x="6588224" y="2060848"/>
            <a:ext cx="1224136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kumimoji="0" lang="uk-UA" sz="1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площа </a:t>
            </a:r>
            <a:r>
              <a:rPr kumimoji="0" lang="uk-UA" sz="1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неж</a:t>
            </a:r>
            <a:r>
              <a:rPr kumimoji="0" lang="uk-UA" sz="1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прим. комунальної власності</a:t>
            </a:r>
            <a:endParaRPr kumimoji="0" lang="uk-UA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одзаголовок 2"/>
          <p:cNvSpPr txBox="1">
            <a:spLocks/>
          </p:cNvSpPr>
          <p:nvPr/>
        </p:nvSpPr>
        <p:spPr>
          <a:xfrm>
            <a:off x="6392835" y="2708920"/>
            <a:ext cx="1584176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7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7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1843</a:t>
            </a:r>
            <a:r>
              <a:rPr lang="uk-UA" sz="7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,0 </a:t>
            </a:r>
          </a:p>
          <a:p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тис.  </a:t>
            </a:r>
            <a:r>
              <a:rPr lang="uk-UA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endParaRPr lang="uk-UA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одзаголовок 2"/>
          <p:cNvSpPr txBox="1">
            <a:spLocks/>
          </p:cNvSpPr>
          <p:nvPr/>
        </p:nvSpPr>
        <p:spPr>
          <a:xfrm>
            <a:off x="6444208" y="4293096"/>
            <a:ext cx="1512168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Площа</a:t>
            </a:r>
            <a:r>
              <a:rPr kumimoji="0" lang="uk-UA" sz="1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вільних </a:t>
            </a:r>
            <a:r>
              <a:rPr kumimoji="0" lang="uk-UA" sz="1800" b="1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неж</a:t>
            </a:r>
            <a:r>
              <a:rPr kumimoji="0" lang="uk-UA" sz="1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 прим., яка може бути передана в орендне користування</a:t>
            </a:r>
            <a:endParaRPr kumimoji="0" lang="uk-UA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одзаголовок 2"/>
          <p:cNvSpPr txBox="1">
            <a:spLocks/>
          </p:cNvSpPr>
          <p:nvPr/>
        </p:nvSpPr>
        <p:spPr>
          <a:xfrm>
            <a:off x="6516216" y="5004791"/>
            <a:ext cx="1368152" cy="75532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7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158,6 </a:t>
            </a:r>
          </a:p>
          <a:p>
            <a:r>
              <a:rPr lang="uk-UA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тис.  </a:t>
            </a:r>
            <a:r>
              <a:rPr lang="uk-UA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кв.м</a:t>
            </a:r>
            <a:endParaRPr lang="uk-UA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" name="Рисунок 38" descr="vp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32040" y="1484784"/>
            <a:ext cx="648072" cy="606512"/>
          </a:xfrm>
          <a:prstGeom prst="rect">
            <a:avLst/>
          </a:prstGeom>
        </p:spPr>
      </p:pic>
      <p:pic>
        <p:nvPicPr>
          <p:cNvPr id="41" name="Рисунок 40" descr="431229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32040" y="3861048"/>
            <a:ext cx="686476" cy="504056"/>
          </a:xfrm>
          <a:prstGeom prst="rect">
            <a:avLst/>
          </a:prstGeom>
        </p:spPr>
      </p:pic>
      <p:pic>
        <p:nvPicPr>
          <p:cNvPr id="42" name="Рисунок 41" descr="431237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948264" y="3789040"/>
            <a:ext cx="525438" cy="50967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698" y="3881688"/>
            <a:ext cx="390144" cy="4572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032" y="1535239"/>
            <a:ext cx="1119901" cy="42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62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4572000" cy="338437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04664"/>
            <a:ext cx="4572000" cy="3384376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73016"/>
            <a:ext cx="4572000" cy="328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573016"/>
            <a:ext cx="4572000" cy="328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сність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19872" y="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Інвентаризація майна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Було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44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Перспектива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83671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 2014 року повна інвентаризація майна не проводилась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836712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Повна інвентаризація майна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9512" y="155679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Майна міста -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1556792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Майна міста -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419872" y="1556792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не відомо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56376" y="1412776"/>
            <a:ext cx="1187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16638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тис. кв. 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512" y="2132856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Київ позбавлено майна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9512" y="2708920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Передано безоплатно до державної власності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19872" y="278092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226000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кв. 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72000" y="2060848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Безоплатну передачу майна зупинено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0" y="2708920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Передано безоплатно майна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956376" y="2708920"/>
            <a:ext cx="1187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0 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кв. 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7504" y="4437112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Прийняття до комунальної власності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закладів охорони здоров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я,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культури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0" y="4437112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Повернення майна у комунальну власність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4572000" cy="338437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04664"/>
            <a:ext cx="4572000" cy="3384376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73016"/>
            <a:ext cx="4572000" cy="328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573016"/>
            <a:ext cx="4572000" cy="328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сність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5856" y="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Відкритість інформації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Було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9613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6136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Перспектива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836712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Доступ обмежений.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16016" y="1124744"/>
            <a:ext cx="30243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Відкрито інформацію про: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вільні приміщення, що підлягають оренді -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Приватизації -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фінансово-господарську діяльність всіх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-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9512" y="4509120"/>
            <a:ext cx="3347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Створення Єдиної Інформаційної Системи Управління Майном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(нерухомість, земля, архітектура)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716016" y="4509120"/>
            <a:ext cx="33123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Доступ громадян до інформації в інтерактивному режимі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(нерухомість, земля, архітектура)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2" y="1412776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Інформація надавалась виключно за письмовим запитом громадян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9512" y="2348880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Доступної інформації  -                                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16016" y="836712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Доступ надано.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84368" y="1628800"/>
            <a:ext cx="125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158,6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тис. кв. 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884368" y="2276872"/>
            <a:ext cx="125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43,0</a:t>
            </a:r>
          </a:p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тис. кв. 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84368" y="3068960"/>
            <a:ext cx="125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408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4572000" cy="3384376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04664"/>
            <a:ext cx="4572000" cy="3384376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3573016"/>
            <a:ext cx="4572000" cy="328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3573016"/>
            <a:ext cx="4572000" cy="32849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сність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Оптимізація чисельності комунальних підприємств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Було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2120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28" y="357301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Перспектива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836712"/>
            <a:ext cx="3168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Відсутній контроль за фінансово-господарською діяльністю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0" y="450912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Прийняття рішення про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ліквідацію/реорганізацію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-                 16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644008" y="4509120"/>
            <a:ext cx="4499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Через 1 рік залишиться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ефективно працюючих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-                       200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9512" y="1772816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підприємств, що не працювало -        не відомо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9512" y="2420888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підприємств, що дублювали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функції -                                                не відомо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644008" y="836712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Встановлено контроль за фінансово-господарською діяльністю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0" y="1772816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підприємств, що не працювали -                 115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0" y="2420888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підприємств, що дублювали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функції -                                                          93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0" y="2996952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Прийнято рішення про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ліквідацію/реорганізацію -                            77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5373216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Завершення процедури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ліквідації/реорганізації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-                    208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4572000" cy="36004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04664"/>
            <a:ext cx="4572000" cy="3600400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4005064"/>
            <a:ext cx="4572000" cy="28529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4005064"/>
            <a:ext cx="4572000" cy="28529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сність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63688" y="0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Оренда комунального майна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Було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24128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40050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28" y="40050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Перспектива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836712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Строк укладання договорів -                 до 2-х років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0" y="836713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Строк укладання договорів               до  3-х місяців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скорочено -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1484784"/>
            <a:ext cx="3203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Орендні ставки не відповідали вимогам бізнесу та громадян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2348880"/>
            <a:ext cx="3203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Процедура загального конкурсу -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03848" y="234888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обмежена конкуренція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0" y="1412776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Орендні ставки приведені у відповідність до вимог бізнесу та громадян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0" y="2348880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Впроваджено конкурс з елементами аукціону, конкуренція без обмежень, корупція неможлива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0" y="3140968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Наприклад: орендна ставка для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навчальних закладів складала -                   3 %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72000" y="3140968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Наприклад: встановлено пільгову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ставку для навчальних закладів -            1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/рік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0" y="4653136"/>
            <a:ext cx="32758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Договори оренди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переукладаються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2000" y="4941168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Зменшення орендної плати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 кризовий період                                    у 2 РАЗИ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0" y="4437112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Підтримка малого підприємництва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04664"/>
            <a:ext cx="4572000" cy="3600400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404664"/>
            <a:ext cx="4572000" cy="3600400"/>
          </a:xfrm>
          <a:prstGeom prst="rect">
            <a:avLst/>
          </a:prstGeom>
          <a:solidFill>
            <a:srgbClr val="92D05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4005064"/>
            <a:ext cx="4572000" cy="28529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72000" y="4005064"/>
            <a:ext cx="4572000" cy="28529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267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Вла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сність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5776" y="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Приватизація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Було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52120" y="4046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40050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процесі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24128" y="400506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Перспектива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764704"/>
            <a:ext cx="3203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Відсутні електронні аукціони з продажу активів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0" y="764704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Вперше в історії Києва проведено продаж активів через електронний аукціон з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трансляцією по телебаченню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72000" y="450912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Виконання Програми приватизації міста Києва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1916832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Надходження до бюджету: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 кв. 2011 -                                               0,9 млн.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 кв. 2012 -                                             55,4 млн.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 кв. 2013 -                                             32,8 млн.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 кв. 2014 -                                             48,5 млн.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0" y="191683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Надходження до бюджету:</a:t>
            </a:r>
          </a:p>
          <a:p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І кв. 2015 -                                           173,0 млн.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0" y="4509120"/>
            <a:ext cx="457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Кошти від приватизації спрямовуються на виконання соціальних програм (допомога дітям, незахищеним верствам населення, охорона здоров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я)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577</Words>
  <Application>Microsoft Office PowerPoint</Application>
  <PresentationFormat>Экран (4:3)</PresentationFormat>
  <Paragraphs>146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Hangover</dc:creator>
  <cp:lastModifiedBy>adm2</cp:lastModifiedBy>
  <cp:revision>45</cp:revision>
  <dcterms:created xsi:type="dcterms:W3CDTF">2015-06-07T06:54:49Z</dcterms:created>
  <dcterms:modified xsi:type="dcterms:W3CDTF">2015-07-13T14:22:32Z</dcterms:modified>
</cp:coreProperties>
</file>