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
  </p:notesMasterIdLst>
  <p:sldIdLst>
    <p:sldId id="260" r:id="rId2"/>
    <p:sldId id="256" r:id="rId3"/>
    <p:sldId id="257" r:id="rId4"/>
    <p:sldId id="259" r:id="rId5"/>
    <p:sldId id="258"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590" autoAdjust="0"/>
  </p:normalViewPr>
  <p:slideViewPr>
    <p:cSldViewPr>
      <p:cViewPr>
        <p:scale>
          <a:sx n="100" d="100"/>
          <a:sy n="100" d="100"/>
        </p:scale>
        <p:origin x="-1152" y="336"/>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8FF928-55C4-4633-ABF8-AF496683A4B2}" type="datetimeFigureOut">
              <a:rPr lang="ru-RU" smtClean="0"/>
              <a:t>14.07.2015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F80E15-28BE-422E-B7EA-E9AD697C3C9C}" type="slidenum">
              <a:rPr lang="ru-RU" smtClean="0"/>
              <a:t>‹#›</a:t>
            </a:fld>
            <a:endParaRPr lang="ru-RU"/>
          </a:p>
        </p:txBody>
      </p:sp>
    </p:spTree>
    <p:extLst>
      <p:ext uri="{BB962C8B-B14F-4D97-AF65-F5344CB8AC3E}">
        <p14:creationId xmlns:p14="http://schemas.microsoft.com/office/powerpoint/2010/main" val="1687484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AF80E15-28BE-422E-B7EA-E9AD697C3C9C}" type="slidenum">
              <a:rPr lang="ru-RU" smtClean="0"/>
              <a:t>3</a:t>
            </a:fld>
            <a:endParaRPr lang="ru-RU"/>
          </a:p>
        </p:txBody>
      </p:sp>
    </p:spTree>
    <p:extLst>
      <p:ext uri="{BB962C8B-B14F-4D97-AF65-F5344CB8AC3E}">
        <p14:creationId xmlns:p14="http://schemas.microsoft.com/office/powerpoint/2010/main" val="133471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303F671-E05A-4023-A17C-7CF711C65B20}" type="datetimeFigureOut">
              <a:rPr lang="ru-RU" smtClean="0"/>
              <a:t>14.07.2015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1976E7-EB31-47FD-AE19-CE92E0883FD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303F671-E05A-4023-A17C-7CF711C65B20}" type="datetimeFigureOut">
              <a:rPr lang="ru-RU" smtClean="0"/>
              <a:t>14.07.2015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1976E7-EB31-47FD-AE19-CE92E0883FD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303F671-E05A-4023-A17C-7CF711C65B20}" type="datetimeFigureOut">
              <a:rPr lang="ru-RU" smtClean="0"/>
              <a:t>14.07.2015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1976E7-EB31-47FD-AE19-CE92E0883FDE}"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303F671-E05A-4023-A17C-7CF711C65B20}" type="datetimeFigureOut">
              <a:rPr lang="ru-RU" smtClean="0"/>
              <a:t>14.07.2015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1976E7-EB31-47FD-AE19-CE92E0883FDE}"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03F671-E05A-4023-A17C-7CF711C65B20}" type="datetimeFigureOut">
              <a:rPr lang="ru-RU" smtClean="0"/>
              <a:t>14.07.2015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1976E7-EB31-47FD-AE19-CE92E0883FD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303F671-E05A-4023-A17C-7CF711C65B20}" type="datetimeFigureOut">
              <a:rPr lang="ru-RU" smtClean="0"/>
              <a:t>14.07.2015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1976E7-EB31-47FD-AE19-CE92E0883FDE}"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303F671-E05A-4023-A17C-7CF711C65B20}" type="datetimeFigureOut">
              <a:rPr lang="ru-RU" smtClean="0"/>
              <a:t>14.07.2015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B1976E7-EB31-47FD-AE19-CE92E0883FD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303F671-E05A-4023-A17C-7CF711C65B20}" type="datetimeFigureOut">
              <a:rPr lang="ru-RU" smtClean="0"/>
              <a:t>14.07.2015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B1976E7-EB31-47FD-AE19-CE92E0883FD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303F671-E05A-4023-A17C-7CF711C65B20}" type="datetimeFigureOut">
              <a:rPr lang="ru-RU" smtClean="0"/>
              <a:t>14.07.2015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B1976E7-EB31-47FD-AE19-CE92E0883FD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303F671-E05A-4023-A17C-7CF711C65B20}" type="datetimeFigureOut">
              <a:rPr lang="ru-RU" smtClean="0"/>
              <a:t>14.07.2015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1976E7-EB31-47FD-AE19-CE92E0883FDE}"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03F671-E05A-4023-A17C-7CF711C65B20}" type="datetimeFigureOut">
              <a:rPr lang="ru-RU" smtClean="0"/>
              <a:t>14.07.2015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1976E7-EB31-47FD-AE19-CE92E0883FDE}"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303F671-E05A-4023-A17C-7CF711C65B20}" type="datetimeFigureOut">
              <a:rPr lang="ru-RU" smtClean="0"/>
              <a:t>14.07.2015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B1976E7-EB31-47FD-AE19-CE92E0883FDE}"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2064" y="1844824"/>
            <a:ext cx="3176264" cy="1456201"/>
          </a:xfrm>
        </p:spPr>
        <p:txBody>
          <a:bodyPr>
            <a:normAutofit/>
          </a:bodyPr>
          <a:lstStyle/>
          <a:p>
            <a:pPr marL="0" indent="0" algn="just">
              <a:buNone/>
            </a:pPr>
            <a:r>
              <a:rPr lang="uk-UA" sz="1300" dirty="0">
                <a:solidFill>
                  <a:schemeClr val="tx2">
                    <a:lumMod val="50000"/>
                  </a:schemeClr>
                </a:solidFill>
                <a:latin typeface="Times New Roman"/>
                <a:ea typeface="Calibri"/>
                <a:cs typeface="Times New Roman"/>
              </a:rPr>
              <a:t>Станом на 01.06.2014</a:t>
            </a:r>
            <a:r>
              <a:rPr lang="en-US" sz="1300" dirty="0">
                <a:solidFill>
                  <a:schemeClr val="tx2">
                    <a:lumMod val="50000"/>
                  </a:schemeClr>
                </a:solidFill>
                <a:latin typeface="Times New Roman"/>
                <a:ea typeface="Calibri"/>
                <a:cs typeface="Times New Roman"/>
              </a:rPr>
              <a:t> </a:t>
            </a:r>
            <a:r>
              <a:rPr lang="ru-RU" sz="1300" dirty="0">
                <a:solidFill>
                  <a:schemeClr val="tx2">
                    <a:lumMod val="50000"/>
                  </a:schemeClr>
                </a:solidFill>
                <a:latin typeface="Times New Roman"/>
                <a:ea typeface="Calibri"/>
                <a:cs typeface="Times New Roman"/>
              </a:rPr>
              <a:t>року</a:t>
            </a:r>
            <a:r>
              <a:rPr lang="uk-UA" sz="1300" dirty="0">
                <a:solidFill>
                  <a:schemeClr val="tx2">
                    <a:lumMod val="50000"/>
                  </a:schemeClr>
                </a:solidFill>
                <a:latin typeface="Times New Roman"/>
                <a:ea typeface="Calibri"/>
                <a:cs typeface="Times New Roman"/>
              </a:rPr>
              <a:t> роками накопичена кредиторська заборгованість  закладів культури </a:t>
            </a:r>
            <a:r>
              <a:rPr lang="uk-UA" sz="1300" dirty="0" smtClean="0">
                <a:solidFill>
                  <a:schemeClr val="tx2">
                    <a:lumMod val="50000"/>
                  </a:schemeClr>
                </a:solidFill>
                <a:latin typeface="Times New Roman"/>
                <a:ea typeface="Calibri"/>
                <a:cs typeface="Times New Roman"/>
              </a:rPr>
              <a:t>складала </a:t>
            </a:r>
            <a:r>
              <a:rPr lang="en-US" sz="1300" b="1" dirty="0" smtClean="0">
                <a:solidFill>
                  <a:schemeClr val="tx2">
                    <a:lumMod val="50000"/>
                  </a:schemeClr>
                </a:solidFill>
                <a:latin typeface="Times New Roman"/>
                <a:ea typeface="Calibri"/>
                <a:cs typeface="Times New Roman"/>
              </a:rPr>
              <a:t>20 </a:t>
            </a:r>
            <a:r>
              <a:rPr lang="en-US" sz="1300" b="1" dirty="0">
                <a:solidFill>
                  <a:schemeClr val="tx2">
                    <a:lumMod val="50000"/>
                  </a:schemeClr>
                </a:solidFill>
                <a:latin typeface="Times New Roman"/>
                <a:ea typeface="Calibri"/>
                <a:cs typeface="Times New Roman"/>
              </a:rPr>
              <a:t>013,66</a:t>
            </a:r>
            <a:r>
              <a:rPr lang="uk-UA" sz="1300" b="1" dirty="0">
                <a:solidFill>
                  <a:schemeClr val="tx2">
                    <a:lumMod val="50000"/>
                  </a:schemeClr>
                </a:solidFill>
                <a:latin typeface="Times New Roman"/>
                <a:ea typeface="Calibri"/>
                <a:cs typeface="Times New Roman"/>
              </a:rPr>
              <a:t> тис. грн. </a:t>
            </a:r>
            <a:endParaRPr lang="ru-RU" sz="1300" dirty="0">
              <a:solidFill>
                <a:schemeClr val="tx2">
                  <a:lumMod val="50000"/>
                </a:schemeClr>
              </a:solidFill>
            </a:endParaRPr>
          </a:p>
        </p:txBody>
      </p:sp>
      <p:sp>
        <p:nvSpPr>
          <p:cNvPr id="2" name="Заголовок 1"/>
          <p:cNvSpPr>
            <a:spLocks noGrp="1"/>
          </p:cNvSpPr>
          <p:nvPr>
            <p:ph type="title"/>
          </p:nvPr>
        </p:nvSpPr>
        <p:spPr>
          <a:xfrm>
            <a:off x="323528" y="164550"/>
            <a:ext cx="8229600" cy="936104"/>
          </a:xfrm>
        </p:spPr>
        <p:txBody>
          <a:bodyPr>
            <a:normAutofit fontScale="90000"/>
          </a:bodyPr>
          <a:lstStyle/>
          <a:p>
            <a:r>
              <a:rPr lang="uk-UA" sz="6000" dirty="0" smtClean="0">
                <a:latin typeface="Monotype Corsiva" pitchFamily="66" charset="0"/>
              </a:rPr>
              <a:t>Фінансування</a:t>
            </a:r>
            <a:endParaRPr lang="ru-RU" sz="6600" dirty="0">
              <a:latin typeface="Monotype Corsiva" pitchFamily="66" charset="0"/>
            </a:endParaRPr>
          </a:p>
        </p:txBody>
      </p:sp>
      <p:sp>
        <p:nvSpPr>
          <p:cNvPr id="4" name="TextBox 3"/>
          <p:cNvSpPr txBox="1"/>
          <p:nvPr/>
        </p:nvSpPr>
        <p:spPr>
          <a:xfrm>
            <a:off x="534444" y="1268760"/>
            <a:ext cx="2232248" cy="523220"/>
          </a:xfrm>
          <a:prstGeom prst="rect">
            <a:avLst/>
          </a:prstGeom>
          <a:noFill/>
        </p:spPr>
        <p:txBody>
          <a:bodyPr wrap="square" rtlCol="0">
            <a:spAutoFit/>
          </a:bodyPr>
          <a:lstStyle/>
          <a:p>
            <a:r>
              <a:rPr lang="uk-UA" dirty="0" smtClean="0"/>
              <a:t>                    </a:t>
            </a: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Було</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4644008" y="1268760"/>
            <a:ext cx="4032448" cy="523220"/>
          </a:xfrm>
          <a:prstGeom prst="rect">
            <a:avLst/>
          </a:prstGeom>
          <a:noFill/>
        </p:spPr>
        <p:txBody>
          <a:bodyPr wrap="square" rtlCol="0">
            <a:spAutoFit/>
          </a:bodyPr>
          <a:lstStyle/>
          <a:p>
            <a:pPr algn="ctr">
              <a:spcBef>
                <a:spcPct val="50000"/>
              </a:spcBef>
            </a:pP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В кінці звітного року</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4558580" y="1700808"/>
            <a:ext cx="3888432" cy="2773067"/>
          </a:xfrm>
          <a:prstGeom prst="rect">
            <a:avLst/>
          </a:prstGeom>
          <a:noFill/>
        </p:spPr>
        <p:txBody>
          <a:bodyPr wrap="square" rtlCol="0">
            <a:spAutoFit/>
          </a:bodyPr>
          <a:lstStyle/>
          <a:p>
            <a:pPr algn="just">
              <a:spcBef>
                <a:spcPct val="20000"/>
              </a:spcBef>
              <a:buClr>
                <a:srgbClr val="31B6FD"/>
              </a:buClr>
              <a:buSzPct val="100000"/>
            </a:pPr>
            <a:r>
              <a:rPr lang="uk-UA" sz="1300" dirty="0" smtClean="0">
                <a:solidFill>
                  <a:schemeClr val="tx2">
                    <a:lumMod val="50000"/>
                  </a:schemeClr>
                </a:solidFill>
                <a:latin typeface="Times New Roman"/>
                <a:ea typeface="Calibri"/>
                <a:cs typeface="Times New Roman"/>
              </a:rPr>
              <a:t>На сьогоднішній день кредиторська заборгованість повністю погашена, а фінансування здійснюється вчасно та в повному обсязі. </a:t>
            </a:r>
          </a:p>
          <a:p>
            <a:pPr algn="just">
              <a:spcBef>
                <a:spcPct val="20000"/>
              </a:spcBef>
              <a:buClr>
                <a:srgbClr val="31B6FD"/>
              </a:buClr>
              <a:buSzPct val="100000"/>
            </a:pPr>
            <a:r>
              <a:rPr lang="uk-UA" sz="1300" dirty="0" smtClean="0">
                <a:solidFill>
                  <a:schemeClr val="tx2">
                    <a:lumMod val="50000"/>
                  </a:schemeClr>
                </a:solidFill>
                <a:latin typeface="Times New Roman"/>
                <a:ea typeface="Calibri"/>
                <a:cs typeface="Times New Roman"/>
              </a:rPr>
              <a:t>У бюджеті на 2015 рік вперше за останні роки передбачені  кошти на придбання обладнання та предметів довгострокового користування на загальну суму </a:t>
            </a:r>
            <a:r>
              <a:rPr lang="uk-UA" sz="1300" b="1" dirty="0" smtClean="0">
                <a:solidFill>
                  <a:schemeClr val="tx2">
                    <a:lumMod val="50000"/>
                  </a:schemeClr>
                </a:solidFill>
                <a:latin typeface="Times New Roman"/>
                <a:ea typeface="Calibri"/>
                <a:cs typeface="Times New Roman"/>
              </a:rPr>
              <a:t>4 274,0 тис. грн.</a:t>
            </a:r>
            <a:r>
              <a:rPr lang="uk-UA" sz="1300" dirty="0" smtClean="0">
                <a:solidFill>
                  <a:schemeClr val="tx2">
                    <a:lumMod val="50000"/>
                  </a:schemeClr>
                </a:solidFill>
                <a:latin typeface="Times New Roman"/>
                <a:ea typeface="Calibri"/>
                <a:cs typeface="Times New Roman"/>
              </a:rPr>
              <a:t>, в т.ч. на придбання книжкової продукції для поповнення бібліотечного фонду – </a:t>
            </a:r>
            <a:r>
              <a:rPr lang="uk-UA" sz="1300" b="1" dirty="0" smtClean="0">
                <a:solidFill>
                  <a:schemeClr val="tx2">
                    <a:lumMod val="50000"/>
                  </a:schemeClr>
                </a:solidFill>
                <a:latin typeface="Times New Roman"/>
                <a:ea typeface="Calibri"/>
                <a:cs typeface="Times New Roman"/>
              </a:rPr>
              <a:t>1 430,0 тис. грн. </a:t>
            </a:r>
          </a:p>
          <a:p>
            <a:pPr algn="just">
              <a:spcBef>
                <a:spcPct val="20000"/>
              </a:spcBef>
              <a:buClr>
                <a:srgbClr val="31B6FD"/>
              </a:buClr>
              <a:buSzPct val="100000"/>
            </a:pPr>
            <a:r>
              <a:rPr lang="uk-UA" sz="1300" dirty="0" smtClean="0">
                <a:solidFill>
                  <a:schemeClr val="tx2">
                    <a:lumMod val="50000"/>
                  </a:schemeClr>
                </a:solidFill>
                <a:latin typeface="Times New Roman"/>
                <a:ea typeface="Calibri"/>
                <a:cs typeface="Times New Roman"/>
              </a:rPr>
              <a:t>Також були знайдені необхідні кошти для забезпечення навчання у муніципальних мистецьких закладах культури </a:t>
            </a:r>
            <a:r>
              <a:rPr lang="uk-UA" sz="1300" b="1" dirty="0" smtClean="0">
                <a:solidFill>
                  <a:schemeClr val="tx2">
                    <a:lumMod val="50000"/>
                  </a:schemeClr>
                </a:solidFill>
                <a:latin typeface="Times New Roman"/>
                <a:ea typeface="Calibri"/>
                <a:cs typeface="Times New Roman"/>
              </a:rPr>
              <a:t>41 студенту</a:t>
            </a:r>
            <a:r>
              <a:rPr lang="uk-UA" sz="1300" dirty="0" smtClean="0">
                <a:solidFill>
                  <a:schemeClr val="tx2">
                    <a:lumMod val="50000"/>
                  </a:schemeClr>
                </a:solidFill>
                <a:latin typeface="Times New Roman"/>
                <a:ea typeface="Calibri"/>
                <a:cs typeface="Times New Roman"/>
              </a:rPr>
              <a:t> з тимчасово окупованих територій </a:t>
            </a:r>
            <a:endParaRPr lang="uk-UA" sz="1300" b="1" dirty="0" smtClean="0">
              <a:solidFill>
                <a:schemeClr val="tx2">
                  <a:lumMod val="50000"/>
                </a:schemeClr>
              </a:solidFill>
              <a:latin typeface="Times New Roman"/>
              <a:ea typeface="Calibri"/>
              <a:cs typeface="Times New Roman"/>
            </a:endParaRPr>
          </a:p>
        </p:txBody>
      </p:sp>
      <p:sp>
        <p:nvSpPr>
          <p:cNvPr id="9" name="Объект 2"/>
          <p:cNvSpPr txBox="1">
            <a:spLocks/>
          </p:cNvSpPr>
          <p:nvPr/>
        </p:nvSpPr>
        <p:spPr>
          <a:xfrm>
            <a:off x="459632" y="4806761"/>
            <a:ext cx="3248272" cy="142004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spcAft>
                <a:spcPts val="0"/>
              </a:spcAft>
              <a:buNone/>
            </a:pPr>
            <a:r>
              <a:rPr lang="uk-UA" sz="1300" dirty="0" smtClean="0">
                <a:solidFill>
                  <a:schemeClr val="tx2">
                    <a:lumMod val="50000"/>
                  </a:schemeClr>
                </a:solidFill>
                <a:latin typeface="Times New Roman" pitchFamily="18" charset="0"/>
                <a:cs typeface="Times New Roman" pitchFamily="18" charset="0"/>
              </a:rPr>
              <a:t>Розробляються проекти щодо ефективного та раціонального розподілу коштів в галузі культури.</a:t>
            </a:r>
            <a:endParaRPr lang="ru-RU" sz="1300" dirty="0"/>
          </a:p>
        </p:txBody>
      </p:sp>
      <p:sp>
        <p:nvSpPr>
          <p:cNvPr id="10" name="TextBox 9"/>
          <p:cNvSpPr txBox="1"/>
          <p:nvPr/>
        </p:nvSpPr>
        <p:spPr>
          <a:xfrm>
            <a:off x="755576" y="4272736"/>
            <a:ext cx="2248494" cy="523220"/>
          </a:xfrm>
          <a:prstGeom prst="rect">
            <a:avLst/>
          </a:prstGeom>
          <a:noFill/>
        </p:spPr>
        <p:txBody>
          <a:bodyPr wrap="square" rtlCol="0">
            <a:spAutoFit/>
          </a:bodyPr>
          <a:lstStyle/>
          <a:p>
            <a:pPr algn="ctr">
              <a:spcBef>
                <a:spcPct val="50000"/>
              </a:spcBef>
            </a:pP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В процесі</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5241329" y="4284970"/>
            <a:ext cx="2304256" cy="523220"/>
          </a:xfrm>
          <a:prstGeom prst="rect">
            <a:avLst/>
          </a:prstGeom>
          <a:noFill/>
        </p:spPr>
        <p:txBody>
          <a:bodyPr wrap="square" rtlCol="0">
            <a:spAutoFit/>
          </a:bodyPr>
          <a:lstStyle/>
          <a:p>
            <a:r>
              <a:rPr lang="uk-UA" dirty="0" smtClean="0"/>
              <a:t>            </a:t>
            </a: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Майбутнє</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4463417" y="4713446"/>
            <a:ext cx="4105597" cy="1292662"/>
          </a:xfrm>
          <a:prstGeom prst="rect">
            <a:avLst/>
          </a:prstGeom>
          <a:noFill/>
        </p:spPr>
        <p:txBody>
          <a:bodyPr wrap="square" rtlCol="0">
            <a:spAutoFit/>
          </a:bodyPr>
          <a:lstStyle/>
          <a:p>
            <a:pPr marL="180340" indent="-180340" algn="just">
              <a:spcAft>
                <a:spcPts val="0"/>
              </a:spcAft>
            </a:pPr>
            <a:r>
              <a:rPr lang="uk-UA" sz="1300" dirty="0" smtClean="0">
                <a:latin typeface="Times New Roman"/>
                <a:ea typeface="Calibri"/>
                <a:cs typeface="Times New Roman"/>
              </a:rPr>
              <a:t>    </a:t>
            </a:r>
            <a:r>
              <a:rPr lang="uk-UA" sz="1300" dirty="0" smtClean="0">
                <a:solidFill>
                  <a:schemeClr val="tx2">
                    <a:lumMod val="50000"/>
                  </a:schemeClr>
                </a:solidFill>
                <a:latin typeface="Times New Roman"/>
                <a:ea typeface="Calibri"/>
                <a:cs typeface="Times New Roman"/>
              </a:rPr>
              <a:t>При формування бюджету на розвиток галузі культури на майбутні періоди міська влада докладатиме максимум зусиль для збереження, відродження, розвитку та популяризації культури в столиці, а також забезпечення належного функціонування мистецьких та освітніх закладів. </a:t>
            </a:r>
            <a:endParaRPr lang="uk-UA" sz="1300" dirty="0">
              <a:solidFill>
                <a:schemeClr val="tx2">
                  <a:lumMod val="50000"/>
                </a:schemeClr>
              </a:solidFill>
              <a:latin typeface="Times New Roman"/>
              <a:ea typeface="Calibri"/>
              <a:cs typeface="Times New Roman"/>
            </a:endParaRPr>
          </a:p>
        </p:txBody>
      </p:sp>
    </p:spTree>
    <p:extLst>
      <p:ext uri="{BB962C8B-B14F-4D97-AF65-F5344CB8AC3E}">
        <p14:creationId xmlns:p14="http://schemas.microsoft.com/office/powerpoint/2010/main" val="176854006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16632"/>
            <a:ext cx="7776864" cy="720080"/>
          </a:xfrm>
        </p:spPr>
        <p:txBody>
          <a:bodyPr>
            <a:noAutofit/>
          </a:bodyPr>
          <a:lstStyle/>
          <a:p>
            <a:pPr lvl="0">
              <a:spcBef>
                <a:spcPts val="0"/>
              </a:spcBef>
            </a:pPr>
            <a:r>
              <a:rPr lang="uk-UA" sz="4000" dirty="0" smtClean="0">
                <a:solidFill>
                  <a:schemeClr val="bg1"/>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Активізація</a:t>
            </a:r>
            <a:r>
              <a:rPr lang="uk-UA" sz="2000" dirty="0" smtClean="0">
                <a:solidFill>
                  <a:schemeClr val="bg1"/>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 </a:t>
            </a:r>
            <a:r>
              <a:rPr lang="uk-UA" sz="4000" dirty="0">
                <a:solidFill>
                  <a:schemeClr val="bg1"/>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концертної</a:t>
            </a:r>
            <a:r>
              <a:rPr lang="uk-UA" sz="2000" dirty="0">
                <a:solidFill>
                  <a:schemeClr val="bg1"/>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 </a:t>
            </a:r>
            <a:r>
              <a:rPr lang="uk-UA" sz="4000" dirty="0">
                <a:solidFill>
                  <a:schemeClr val="bg1"/>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діяльності</a:t>
            </a:r>
            <a:endParaRPr lang="ru-RU" sz="3200" dirty="0">
              <a:solidFill>
                <a:schemeClr val="bg1"/>
              </a:solidFill>
              <a:effectLst>
                <a:outerShdw blurRad="38100" dist="38100" dir="2700000" algn="tl">
                  <a:srgbClr val="000000">
                    <a:alpha val="43137"/>
                  </a:srgbClr>
                </a:outerShdw>
              </a:effectLst>
              <a:latin typeface="Monotype Corsiva" pitchFamily="66" charset="0"/>
            </a:endParaRPr>
          </a:p>
        </p:txBody>
      </p:sp>
      <p:sp>
        <p:nvSpPr>
          <p:cNvPr id="4" name="Объект 2"/>
          <p:cNvSpPr txBox="1">
            <a:spLocks/>
          </p:cNvSpPr>
          <p:nvPr/>
        </p:nvSpPr>
        <p:spPr>
          <a:xfrm>
            <a:off x="467544" y="1623874"/>
            <a:ext cx="2746648" cy="1468759"/>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endParaRPr lang="ru-RU" dirty="0"/>
          </a:p>
        </p:txBody>
      </p:sp>
      <p:sp>
        <p:nvSpPr>
          <p:cNvPr id="5" name="TextBox 4"/>
          <p:cNvSpPr txBox="1"/>
          <p:nvPr/>
        </p:nvSpPr>
        <p:spPr>
          <a:xfrm>
            <a:off x="807096" y="686046"/>
            <a:ext cx="2232248" cy="523220"/>
          </a:xfrm>
          <a:prstGeom prst="rect">
            <a:avLst/>
          </a:prstGeom>
          <a:noFill/>
        </p:spPr>
        <p:txBody>
          <a:bodyPr wrap="square" rtlCol="0">
            <a:spAutoFit/>
          </a:bodyPr>
          <a:lstStyle/>
          <a:p>
            <a:r>
              <a:rPr lang="uk-UA" dirty="0" smtClean="0"/>
              <a:t>              </a:t>
            </a: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Було</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4788024" y="1262659"/>
            <a:ext cx="3672408" cy="2954655"/>
          </a:xfrm>
          <a:prstGeom prst="rect">
            <a:avLst/>
          </a:prstGeom>
          <a:noFill/>
        </p:spPr>
        <p:txBody>
          <a:bodyPr wrap="square" rtlCol="0">
            <a:spAutoFit/>
          </a:bodyPr>
          <a:lstStyle/>
          <a:p>
            <a:pPr lvl="0" algn="just"/>
            <a:r>
              <a:rPr lang="uk-UA" sz="1400" dirty="0" smtClean="0">
                <a:latin typeface="Times New Roman" panose="02020603050405020304" pitchFamily="18" charset="0"/>
                <a:cs typeface="Times New Roman" panose="02020603050405020304" pitchFamily="18" charset="0"/>
              </a:rPr>
              <a:t> </a:t>
            </a:r>
            <a:r>
              <a:rPr lang="uk-UA" sz="1100" dirty="0">
                <a:solidFill>
                  <a:schemeClr val="tx2">
                    <a:lumMod val="50000"/>
                  </a:schemeClr>
                </a:solidFill>
                <a:latin typeface="Times New Roman" panose="02020603050405020304" pitchFamily="18" charset="0"/>
                <a:cs typeface="Times New Roman" panose="02020603050405020304" pitchFamily="18" charset="0"/>
              </a:rPr>
              <a:t>Започатковано проект щодо звітування муніципальних колективів перед громадою м. Києва під час державних та міських свят. Це дає можливість киянам ознайомитися з колективами та їх творчим потенціалом, а колективи стимулюють до творчого розвитку. </a:t>
            </a:r>
          </a:p>
          <a:p>
            <a:pPr lvl="0" algn="just"/>
            <a:r>
              <a:rPr lang="uk-UA" sz="1100" dirty="0">
                <a:solidFill>
                  <a:schemeClr val="tx2">
                    <a:lumMod val="50000"/>
                  </a:schemeClr>
                </a:solidFill>
                <a:latin typeface="Times New Roman" panose="02020603050405020304" pitchFamily="18" charset="0"/>
                <a:cs typeface="Times New Roman" panose="02020603050405020304" pitchFamily="18" charset="0"/>
              </a:rPr>
              <a:t>Започатковано проект щодо проведення муніципальними концертними колективами благодійних концертів на підтримку та розвиток Київської малої опери (один раз на квартал). За виручені кошти були придбані стільці для концертної зали та частково відремонтовані фойє.</a:t>
            </a:r>
            <a:endParaRPr lang="ru-RU" sz="1100" dirty="0">
              <a:solidFill>
                <a:schemeClr val="tx2">
                  <a:lumMod val="50000"/>
                </a:schemeClr>
              </a:solidFill>
              <a:latin typeface="Times New Roman" panose="02020603050405020304" pitchFamily="18" charset="0"/>
              <a:cs typeface="Times New Roman" panose="02020603050405020304" pitchFamily="18" charset="0"/>
            </a:endParaRPr>
          </a:p>
          <a:p>
            <a:pPr lvl="0" algn="just"/>
            <a:r>
              <a:rPr lang="uk-UA" sz="1100" dirty="0">
                <a:solidFill>
                  <a:schemeClr val="tx2">
                    <a:lumMod val="50000"/>
                  </a:schemeClr>
                </a:solidFill>
                <a:latin typeface="Times New Roman" panose="02020603050405020304" pitchFamily="18" charset="0"/>
                <a:cs typeface="Times New Roman" panose="02020603050405020304" pitchFamily="18" charset="0"/>
              </a:rPr>
              <a:t>Вперше було забезпечено доступ до культурного продукту в «неочікуваних </a:t>
            </a:r>
            <a:r>
              <a:rPr lang="uk-UA" sz="1100" dirty="0" smtClean="0">
                <a:solidFill>
                  <a:schemeClr val="tx2">
                    <a:lumMod val="50000"/>
                  </a:schemeClr>
                </a:solidFill>
                <a:latin typeface="Times New Roman" panose="02020603050405020304" pitchFamily="18" charset="0"/>
                <a:cs typeface="Times New Roman" panose="02020603050405020304" pitchFamily="18" charset="0"/>
              </a:rPr>
              <a:t>місцях»:</a:t>
            </a:r>
          </a:p>
          <a:p>
            <a:pPr marL="171450" lvl="0" indent="-171450" algn="just">
              <a:buFont typeface="Arial" pitchFamily="34" charset="0"/>
              <a:buChar char="•"/>
            </a:pPr>
            <a:r>
              <a:rPr lang="uk-UA" sz="900" dirty="0">
                <a:solidFill>
                  <a:schemeClr val="tx2">
                    <a:lumMod val="50000"/>
                  </a:schemeClr>
                </a:solidFill>
                <a:latin typeface="Times New Roman" panose="02020603050405020304" pitchFamily="18" charset="0"/>
                <a:cs typeface="Times New Roman" panose="02020603050405020304" pitchFamily="18" charset="0"/>
              </a:rPr>
              <a:t>Новорічний концерт Київського академічного духового оркестру в терміналі </a:t>
            </a:r>
            <a:r>
              <a:rPr lang="en-US" sz="900" dirty="0">
                <a:solidFill>
                  <a:schemeClr val="tx2">
                    <a:lumMod val="50000"/>
                  </a:schemeClr>
                </a:solidFill>
                <a:latin typeface="Times New Roman" panose="02020603050405020304" pitchFamily="18" charset="0"/>
                <a:cs typeface="Times New Roman" panose="02020603050405020304" pitchFamily="18" charset="0"/>
              </a:rPr>
              <a:t>D </a:t>
            </a:r>
            <a:r>
              <a:rPr lang="uk-UA" sz="900" dirty="0">
                <a:solidFill>
                  <a:schemeClr val="tx2">
                    <a:lumMod val="50000"/>
                  </a:schemeClr>
                </a:solidFill>
                <a:latin typeface="Times New Roman" panose="02020603050405020304" pitchFamily="18" charset="0"/>
                <a:cs typeface="Times New Roman" panose="02020603050405020304" pitchFamily="18" charset="0"/>
              </a:rPr>
              <a:t>аеропорту «Бориспіль</a:t>
            </a:r>
            <a:r>
              <a:rPr lang="uk-UA" sz="900" dirty="0" smtClean="0">
                <a:solidFill>
                  <a:schemeClr val="tx2">
                    <a:lumMod val="50000"/>
                  </a:schemeClr>
                </a:solidFill>
                <a:latin typeface="Times New Roman" panose="02020603050405020304" pitchFamily="18" charset="0"/>
                <a:cs typeface="Times New Roman" panose="02020603050405020304" pitchFamily="18" charset="0"/>
              </a:rPr>
              <a:t>» та інші</a:t>
            </a:r>
            <a:endParaRPr lang="uk-UA" sz="900" dirty="0">
              <a:solidFill>
                <a:schemeClr val="tx2">
                  <a:lumMod val="50000"/>
                </a:schemeClr>
              </a:solidFill>
              <a:latin typeface="Times New Roman" panose="02020603050405020304" pitchFamily="18" charset="0"/>
              <a:cs typeface="Times New Roman" panose="02020603050405020304" pitchFamily="18" charset="0"/>
            </a:endParaRPr>
          </a:p>
          <a:p>
            <a:pPr algn="just"/>
            <a:r>
              <a:rPr lang="uk-UA" sz="1100" dirty="0" smtClean="0">
                <a:solidFill>
                  <a:schemeClr val="tx2">
                    <a:lumMod val="50000"/>
                  </a:schemeClr>
                </a:solidFill>
                <a:latin typeface="Times New Roman" panose="02020603050405020304" pitchFamily="18" charset="0"/>
                <a:cs typeface="Times New Roman" panose="02020603050405020304" pitchFamily="18" charset="0"/>
              </a:rPr>
              <a:t>Тільки за </a:t>
            </a:r>
            <a:r>
              <a:rPr lang="uk-UA" sz="1100" b="1" dirty="0" smtClean="0">
                <a:solidFill>
                  <a:schemeClr val="tx2">
                    <a:lumMod val="50000"/>
                  </a:schemeClr>
                </a:solidFill>
                <a:latin typeface="Times New Roman" panose="02020603050405020304" pitchFamily="18" charset="0"/>
                <a:cs typeface="Times New Roman" panose="02020603050405020304" pitchFamily="18" charset="0"/>
              </a:rPr>
              <a:t>5 місяців 2015 року </a:t>
            </a:r>
            <a:r>
              <a:rPr lang="uk-UA" sz="1100" dirty="0" smtClean="0">
                <a:solidFill>
                  <a:schemeClr val="tx2">
                    <a:lumMod val="50000"/>
                  </a:schemeClr>
                </a:solidFill>
                <a:latin typeface="Times New Roman" panose="02020603050405020304" pitchFamily="18" charset="0"/>
                <a:cs typeface="Times New Roman" panose="02020603050405020304" pitchFamily="18" charset="0"/>
              </a:rPr>
              <a:t>муніципальні концертні колективи вже дали </a:t>
            </a:r>
            <a:r>
              <a:rPr lang="uk-UA" sz="1100" b="1" dirty="0" smtClean="0">
                <a:solidFill>
                  <a:schemeClr val="tx2">
                    <a:lumMod val="50000"/>
                  </a:schemeClr>
                </a:solidFill>
                <a:latin typeface="Times New Roman" panose="02020603050405020304" pitchFamily="18" charset="0"/>
                <a:cs typeface="Times New Roman" panose="02020603050405020304" pitchFamily="18" charset="0"/>
              </a:rPr>
              <a:t>201</a:t>
            </a:r>
            <a:r>
              <a:rPr lang="uk-UA" sz="1100" dirty="0" smtClean="0">
                <a:solidFill>
                  <a:schemeClr val="tx2">
                    <a:lumMod val="50000"/>
                  </a:schemeClr>
                </a:solidFill>
                <a:latin typeface="Times New Roman" panose="02020603050405020304" pitchFamily="18" charset="0"/>
                <a:cs typeface="Times New Roman" panose="02020603050405020304" pitchFamily="18" charset="0"/>
              </a:rPr>
              <a:t> концерт. До кінця року кількість концертів збільшиться удвічі.</a:t>
            </a:r>
            <a:endParaRPr lang="ru-RU" sz="11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 name="Объект 2"/>
          <p:cNvSpPr txBox="1">
            <a:spLocks/>
          </p:cNvSpPr>
          <p:nvPr/>
        </p:nvSpPr>
        <p:spPr>
          <a:xfrm>
            <a:off x="251520" y="4649187"/>
            <a:ext cx="3888432" cy="1948165"/>
          </a:xfrm>
          <a:prstGeom prst="rect">
            <a:avLst/>
          </a:prstGeom>
        </p:spPr>
        <p:txBody>
          <a:bodyPr vert="horz" lIns="91440" tIns="45720" rIns="91440" bIns="45720" rtlCol="0">
            <a:normAutofit fontScale="70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None/>
            </a:pPr>
            <a:r>
              <a:rPr lang="uk-UA" sz="2100" dirty="0" smtClean="0">
                <a:solidFill>
                  <a:schemeClr val="tx2">
                    <a:lumMod val="50000"/>
                  </a:schemeClr>
                </a:solidFill>
                <a:latin typeface="Times New Roman" panose="02020603050405020304" pitchFamily="18" charset="0"/>
                <a:cs typeface="Times New Roman" panose="02020603050405020304" pitchFamily="18" charset="0"/>
              </a:rPr>
              <a:t>Започатковано проект щодо проведення муніципальними концертними колективами благодійних концертів на підтримку та розвиток Київської малої опери (один раз на квартал). За виручені кошти були придбані стільці для концертної зали та частково відремонтовані фойє. Проводяться відповідні заходи щодо проведення благодійного концерту пам'яті легендарної співачки Євгенії Семенівни Мірошниченко.</a:t>
            </a:r>
            <a:endParaRPr lang="ru-RU" dirty="0">
              <a:solidFill>
                <a:schemeClr val="tx2">
                  <a:lumMod val="50000"/>
                </a:schemeClr>
              </a:solidFill>
            </a:endParaRPr>
          </a:p>
        </p:txBody>
      </p:sp>
      <p:sp>
        <p:nvSpPr>
          <p:cNvPr id="8" name="TextBox 7"/>
          <p:cNvSpPr txBox="1"/>
          <p:nvPr/>
        </p:nvSpPr>
        <p:spPr>
          <a:xfrm>
            <a:off x="951112" y="4068703"/>
            <a:ext cx="1944216" cy="523220"/>
          </a:xfrm>
          <a:prstGeom prst="rect">
            <a:avLst/>
          </a:prstGeom>
          <a:noFill/>
        </p:spPr>
        <p:txBody>
          <a:bodyPr wrap="square" rtlCol="0">
            <a:spAutoFit/>
          </a:bodyPr>
          <a:lstStyle/>
          <a:p>
            <a:pPr algn="ctr">
              <a:spcBef>
                <a:spcPct val="50000"/>
              </a:spcBef>
            </a:pP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  В процесі</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5292080" y="4125967"/>
            <a:ext cx="2304256" cy="523220"/>
          </a:xfrm>
          <a:prstGeom prst="rect">
            <a:avLst/>
          </a:prstGeom>
          <a:noFill/>
        </p:spPr>
        <p:txBody>
          <a:bodyPr wrap="square" rtlCol="0">
            <a:spAutoFit/>
          </a:bodyPr>
          <a:lstStyle/>
          <a:p>
            <a:r>
              <a:rPr lang="uk-UA" dirty="0" smtClean="0"/>
              <a:t>            </a:t>
            </a: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Майбутнє</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4644008" y="4509120"/>
            <a:ext cx="3888432" cy="2231380"/>
          </a:xfrm>
          <a:prstGeom prst="rect">
            <a:avLst/>
          </a:prstGeom>
          <a:noFill/>
        </p:spPr>
        <p:txBody>
          <a:bodyPr wrap="square" rtlCol="0">
            <a:spAutoFit/>
          </a:bodyPr>
          <a:lstStyle/>
          <a:p>
            <a:pPr marL="180340" indent="-180340" algn="just"/>
            <a:r>
              <a:rPr lang="uk-UA" sz="1300" dirty="0" smtClean="0">
                <a:latin typeface="Times New Roman"/>
                <a:ea typeface="Calibri"/>
                <a:cs typeface="Times New Roman"/>
              </a:rPr>
              <a:t>    </a:t>
            </a:r>
            <a:r>
              <a:rPr lang="uk-UA" sz="1400" dirty="0" smtClean="0">
                <a:solidFill>
                  <a:schemeClr val="tx2">
                    <a:lumMod val="50000"/>
                  </a:schemeClr>
                </a:solidFill>
                <a:latin typeface="Times New Roman" panose="02020603050405020304" pitchFamily="18" charset="0"/>
                <a:cs typeface="Times New Roman" panose="02020603050405020304" pitchFamily="18" charset="0"/>
              </a:rPr>
              <a:t>В короткостроковій перспективі будуть реалізовані проекти, які дозволять якомога більшій кількості киян долучитися до культурно-мистецьких продуктів. Будуть створюватись умови як для реалізації творчого потенціалу муніципальних митців так і широкої участі київської громади в культурному житті столиці. </a:t>
            </a:r>
          </a:p>
          <a:p>
            <a:pPr marL="180340" indent="-180340" algn="just"/>
            <a:r>
              <a:rPr lang="uk-UA" sz="1400" b="1" dirty="0">
                <a:solidFill>
                  <a:schemeClr val="tx2">
                    <a:lumMod val="50000"/>
                  </a:schemeClr>
                </a:solidFill>
                <a:latin typeface="Times New Roman" panose="02020603050405020304" pitchFamily="18" charset="0"/>
                <a:cs typeface="Times New Roman" panose="02020603050405020304" pitchFamily="18" charset="0"/>
              </a:rPr>
              <a:t> </a:t>
            </a:r>
            <a:r>
              <a:rPr lang="uk-UA" sz="1400" b="1" dirty="0" smtClean="0">
                <a:solidFill>
                  <a:schemeClr val="tx2">
                    <a:lumMod val="50000"/>
                  </a:schemeClr>
                </a:solidFill>
                <a:latin typeface="Times New Roman" panose="02020603050405020304" pitchFamily="18" charset="0"/>
                <a:cs typeface="Times New Roman" panose="02020603050405020304" pitchFamily="18" charset="0"/>
              </a:rPr>
              <a:t>                Разом ми зможемо більше!</a:t>
            </a:r>
          </a:p>
          <a:p>
            <a:pPr marL="180340" indent="-180340" algn="just">
              <a:spcAft>
                <a:spcPts val="0"/>
              </a:spcAft>
            </a:pPr>
            <a:endParaRPr lang="uk-UA" sz="1300" dirty="0">
              <a:solidFill>
                <a:schemeClr val="tx2">
                  <a:lumMod val="50000"/>
                </a:schemeClr>
              </a:solidFill>
              <a:latin typeface="Times New Roman"/>
              <a:ea typeface="Calibri"/>
              <a:cs typeface="Times New Roman"/>
            </a:endParaRPr>
          </a:p>
        </p:txBody>
      </p:sp>
      <p:sp>
        <p:nvSpPr>
          <p:cNvPr id="12" name="TextBox 11"/>
          <p:cNvSpPr txBox="1"/>
          <p:nvPr/>
        </p:nvSpPr>
        <p:spPr>
          <a:xfrm>
            <a:off x="4900364" y="737182"/>
            <a:ext cx="3600400" cy="800219"/>
          </a:xfrm>
          <a:prstGeom prst="rect">
            <a:avLst/>
          </a:prstGeom>
          <a:noFill/>
        </p:spPr>
        <p:txBody>
          <a:bodyPr wrap="square" rtlCol="0">
            <a:spAutoFit/>
          </a:bodyPr>
          <a:lstStyle/>
          <a:p>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В кінці звітного року</a:t>
            </a:r>
            <a:endParaRPr lang="en-US" sz="2800"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graphicFrame>
        <p:nvGraphicFramePr>
          <p:cNvPr id="14" name="Таблица 13"/>
          <p:cNvGraphicFramePr>
            <a:graphicFrameLocks noGrp="1"/>
          </p:cNvGraphicFramePr>
          <p:nvPr>
            <p:extLst>
              <p:ext uri="{D42A27DB-BD31-4B8C-83A1-F6EECF244321}">
                <p14:modId xmlns:p14="http://schemas.microsoft.com/office/powerpoint/2010/main" val="2401555156"/>
              </p:ext>
            </p:extLst>
          </p:nvPr>
        </p:nvGraphicFramePr>
        <p:xfrm>
          <a:off x="1923220" y="1258493"/>
          <a:ext cx="2072716" cy="2028842"/>
        </p:xfrm>
        <a:graphic>
          <a:graphicData uri="http://schemas.openxmlformats.org/drawingml/2006/table">
            <a:tbl>
              <a:tblPr firstRow="1" bandRow="1">
                <a:tableStyleId>{5C22544A-7EE6-4342-B048-85BDC9FD1C3A}</a:tableStyleId>
              </a:tblPr>
              <a:tblGrid>
                <a:gridCol w="2072716"/>
              </a:tblGrid>
              <a:tr h="491542">
                <a:tc>
                  <a:txBody>
                    <a:bodyPr/>
                    <a:lstStyle/>
                    <a:p>
                      <a:pPr algn="ctr"/>
                      <a:r>
                        <a:rPr lang="uk-UA" sz="1200" dirty="0" smtClean="0">
                          <a:latin typeface="Times New Roman" pitchFamily="18" charset="0"/>
                          <a:cs typeface="Times New Roman" pitchFamily="18" charset="0"/>
                        </a:rPr>
                        <a:t>Кількість</a:t>
                      </a:r>
                      <a:r>
                        <a:rPr lang="uk-UA" sz="1200" baseline="0" dirty="0" smtClean="0">
                          <a:latin typeface="Times New Roman" pitchFamily="18" charset="0"/>
                          <a:cs typeface="Times New Roman" pitchFamily="18" charset="0"/>
                        </a:rPr>
                        <a:t> концертів муніципальних колективів</a:t>
                      </a:r>
                      <a:endParaRPr lang="ru-RU" sz="1200" dirty="0">
                        <a:latin typeface="Times New Roman" pitchFamily="18" charset="0"/>
                        <a:cs typeface="Times New Roman" pitchFamily="18" charset="0"/>
                      </a:endParaRPr>
                    </a:p>
                  </a:txBody>
                  <a:tcPr/>
                </a:tc>
              </a:tr>
              <a:tr h="384325">
                <a:tc>
                  <a:txBody>
                    <a:bodyPr/>
                    <a:lstStyle/>
                    <a:p>
                      <a:pPr algn="ctr"/>
                      <a:r>
                        <a:rPr lang="uk-UA" b="1" dirty="0" smtClean="0">
                          <a:solidFill>
                            <a:schemeClr val="tx2">
                              <a:lumMod val="50000"/>
                            </a:schemeClr>
                          </a:solidFill>
                        </a:rPr>
                        <a:t>269</a:t>
                      </a:r>
                      <a:endParaRPr lang="ru-RU" b="1" dirty="0">
                        <a:solidFill>
                          <a:schemeClr val="tx2">
                            <a:lumMod val="50000"/>
                          </a:schemeClr>
                        </a:solidFill>
                      </a:endParaRPr>
                    </a:p>
                  </a:txBody>
                  <a:tcPr/>
                </a:tc>
              </a:tr>
              <a:tr h="384325">
                <a:tc>
                  <a:txBody>
                    <a:bodyPr/>
                    <a:lstStyle/>
                    <a:p>
                      <a:pPr algn="ctr"/>
                      <a:r>
                        <a:rPr lang="uk-UA" b="1" dirty="0" smtClean="0">
                          <a:solidFill>
                            <a:schemeClr val="tx2">
                              <a:lumMod val="50000"/>
                            </a:schemeClr>
                          </a:solidFill>
                        </a:rPr>
                        <a:t>333</a:t>
                      </a:r>
                      <a:endParaRPr lang="ru-RU" b="1" dirty="0">
                        <a:solidFill>
                          <a:schemeClr val="tx2">
                            <a:lumMod val="50000"/>
                          </a:schemeClr>
                        </a:solidFill>
                      </a:endParaRPr>
                    </a:p>
                  </a:txBody>
                  <a:tcPr/>
                </a:tc>
              </a:tr>
              <a:tr h="384325">
                <a:tc>
                  <a:txBody>
                    <a:bodyPr/>
                    <a:lstStyle/>
                    <a:p>
                      <a:pPr algn="ctr"/>
                      <a:r>
                        <a:rPr lang="uk-UA" b="1" dirty="0" smtClean="0">
                          <a:solidFill>
                            <a:schemeClr val="tx2">
                              <a:lumMod val="50000"/>
                            </a:schemeClr>
                          </a:solidFill>
                        </a:rPr>
                        <a:t>298</a:t>
                      </a:r>
                      <a:endParaRPr lang="ru-RU" b="1" dirty="0">
                        <a:solidFill>
                          <a:schemeClr val="tx2">
                            <a:lumMod val="50000"/>
                          </a:schemeClr>
                        </a:solidFill>
                      </a:endParaRPr>
                    </a:p>
                  </a:txBody>
                  <a:tcPr/>
                </a:tc>
              </a:tr>
              <a:tr h="384325">
                <a:tc>
                  <a:txBody>
                    <a:bodyPr/>
                    <a:lstStyle/>
                    <a:p>
                      <a:pPr algn="ctr"/>
                      <a:r>
                        <a:rPr lang="uk-UA" b="1" dirty="0" smtClean="0">
                          <a:solidFill>
                            <a:schemeClr val="tx2">
                              <a:lumMod val="50000"/>
                            </a:schemeClr>
                          </a:solidFill>
                        </a:rPr>
                        <a:t>270</a:t>
                      </a:r>
                      <a:endParaRPr lang="ru-RU" b="1" dirty="0">
                        <a:solidFill>
                          <a:schemeClr val="tx2">
                            <a:lumMod val="50000"/>
                          </a:schemeClr>
                        </a:solidFill>
                      </a:endParaRPr>
                    </a:p>
                  </a:txBody>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4149487431"/>
              </p:ext>
            </p:extLst>
          </p:nvPr>
        </p:nvGraphicFramePr>
        <p:xfrm>
          <a:off x="339044" y="1262659"/>
          <a:ext cx="1584176" cy="2028842"/>
        </p:xfrm>
        <a:graphic>
          <a:graphicData uri="http://schemas.openxmlformats.org/drawingml/2006/table">
            <a:tbl>
              <a:tblPr firstRow="1" bandRow="1">
                <a:tableStyleId>{5C22544A-7EE6-4342-B048-85BDC9FD1C3A}</a:tableStyleId>
              </a:tblPr>
              <a:tblGrid>
                <a:gridCol w="1584176"/>
              </a:tblGrid>
              <a:tr h="491542">
                <a:tc>
                  <a:txBody>
                    <a:bodyPr/>
                    <a:lstStyle/>
                    <a:p>
                      <a:r>
                        <a:rPr lang="uk-UA" sz="1600" baseline="0" dirty="0" smtClean="0"/>
                        <a:t>           </a:t>
                      </a:r>
                      <a:r>
                        <a:rPr lang="uk-UA" sz="1600" dirty="0" smtClean="0">
                          <a:latin typeface="Times New Roman" pitchFamily="18" charset="0"/>
                          <a:cs typeface="Times New Roman" pitchFamily="18" charset="0"/>
                        </a:rPr>
                        <a:t>Роки</a:t>
                      </a:r>
                      <a:endParaRPr lang="ru-RU" sz="1600" dirty="0">
                        <a:latin typeface="Times New Roman" pitchFamily="18" charset="0"/>
                        <a:cs typeface="Times New Roman" pitchFamily="18" charset="0"/>
                      </a:endParaRPr>
                    </a:p>
                  </a:txBody>
                  <a:tcPr/>
                </a:tc>
              </a:tr>
              <a:tr h="384325">
                <a:tc>
                  <a:txBody>
                    <a:bodyPr/>
                    <a:lstStyle/>
                    <a:p>
                      <a:pPr algn="ctr"/>
                      <a:r>
                        <a:rPr lang="uk-UA" dirty="0" smtClean="0">
                          <a:solidFill>
                            <a:schemeClr val="tx2">
                              <a:lumMod val="50000"/>
                            </a:schemeClr>
                          </a:solidFill>
                        </a:rPr>
                        <a:t>2011</a:t>
                      </a:r>
                      <a:endParaRPr lang="ru-RU" dirty="0">
                        <a:solidFill>
                          <a:schemeClr val="tx2">
                            <a:lumMod val="50000"/>
                          </a:schemeClr>
                        </a:solidFill>
                      </a:endParaRPr>
                    </a:p>
                  </a:txBody>
                  <a:tcPr/>
                </a:tc>
              </a:tr>
              <a:tr h="384325">
                <a:tc>
                  <a:txBody>
                    <a:bodyPr/>
                    <a:lstStyle/>
                    <a:p>
                      <a:pPr algn="ctr"/>
                      <a:r>
                        <a:rPr lang="uk-UA" dirty="0" smtClean="0">
                          <a:solidFill>
                            <a:schemeClr val="tx2">
                              <a:lumMod val="50000"/>
                            </a:schemeClr>
                          </a:solidFill>
                        </a:rPr>
                        <a:t>2012</a:t>
                      </a:r>
                      <a:endParaRPr lang="ru-RU" dirty="0">
                        <a:solidFill>
                          <a:schemeClr val="tx2">
                            <a:lumMod val="50000"/>
                          </a:schemeClr>
                        </a:solidFill>
                      </a:endParaRPr>
                    </a:p>
                  </a:txBody>
                  <a:tcPr/>
                </a:tc>
              </a:tr>
              <a:tr h="384325">
                <a:tc>
                  <a:txBody>
                    <a:bodyPr/>
                    <a:lstStyle/>
                    <a:p>
                      <a:pPr algn="ctr"/>
                      <a:r>
                        <a:rPr lang="uk-UA" dirty="0" smtClean="0">
                          <a:solidFill>
                            <a:schemeClr val="tx2">
                              <a:lumMod val="50000"/>
                            </a:schemeClr>
                          </a:solidFill>
                        </a:rPr>
                        <a:t>2013</a:t>
                      </a:r>
                      <a:endParaRPr lang="ru-RU" dirty="0">
                        <a:solidFill>
                          <a:schemeClr val="tx2">
                            <a:lumMod val="50000"/>
                          </a:schemeClr>
                        </a:solidFill>
                      </a:endParaRPr>
                    </a:p>
                  </a:txBody>
                  <a:tcPr/>
                </a:tc>
              </a:tr>
              <a:tr h="384325">
                <a:tc>
                  <a:txBody>
                    <a:bodyPr/>
                    <a:lstStyle/>
                    <a:p>
                      <a:pPr algn="ctr"/>
                      <a:r>
                        <a:rPr lang="uk-UA" dirty="0" smtClean="0">
                          <a:solidFill>
                            <a:schemeClr val="tx2">
                              <a:lumMod val="50000"/>
                            </a:schemeClr>
                          </a:solidFill>
                        </a:rPr>
                        <a:t>2014</a:t>
                      </a:r>
                      <a:endParaRPr lang="ru-RU" dirty="0">
                        <a:solidFill>
                          <a:schemeClr val="tx2">
                            <a:lumMod val="50000"/>
                          </a:schemeClr>
                        </a:solidFill>
                      </a:endParaRPr>
                    </a:p>
                  </a:txBody>
                  <a:tcPr/>
                </a:tc>
              </a:tr>
            </a:tbl>
          </a:graphicData>
        </a:graphic>
      </p:graphicFrame>
    </p:spTree>
    <p:extLst>
      <p:ext uri="{BB962C8B-B14F-4D97-AF65-F5344CB8AC3E}">
        <p14:creationId xmlns:p14="http://schemas.microsoft.com/office/powerpoint/2010/main" val="3405580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92" y="130402"/>
            <a:ext cx="8180015" cy="705883"/>
          </a:xfrm>
        </p:spPr>
        <p:txBody>
          <a:bodyPr>
            <a:normAutofit fontScale="90000"/>
          </a:bodyPr>
          <a:lstStyle/>
          <a:p>
            <a:r>
              <a:rPr lang="uk-UA" b="1" dirty="0" smtClean="0">
                <a:latin typeface="Times New Roman" pitchFamily="18" charset="0"/>
                <a:cs typeface="Times New Roman" pitchFamily="18" charset="0"/>
              </a:rPr>
              <a:t/>
            </a:r>
            <a:br>
              <a:rPr lang="uk-UA" b="1" dirty="0" smtClean="0">
                <a:latin typeface="Times New Roman" pitchFamily="18" charset="0"/>
                <a:cs typeface="Times New Roman" pitchFamily="18" charset="0"/>
              </a:rPr>
            </a:br>
            <a:r>
              <a:rPr lang="uk-UA" dirty="0">
                <a:latin typeface="Monotype Corsiva" pitchFamily="66" charset="0"/>
                <a:cs typeface="Times New Roman" pitchFamily="18" charset="0"/>
              </a:rPr>
              <a:t>Соціальне</a:t>
            </a:r>
            <a:r>
              <a:rPr lang="uk-UA" b="1" dirty="0" smtClean="0">
                <a:latin typeface="Times New Roman" pitchFamily="18" charset="0"/>
                <a:cs typeface="Times New Roman" pitchFamily="18" charset="0"/>
              </a:rPr>
              <a:t> </a:t>
            </a:r>
            <a:r>
              <a:rPr lang="uk-UA" dirty="0" smtClean="0">
                <a:latin typeface="Monotype Corsiva" pitchFamily="66" charset="0"/>
                <a:cs typeface="Times New Roman" pitchFamily="18" charset="0"/>
              </a:rPr>
              <a:t>партнерство</a:t>
            </a: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endParaRPr lang="ru-RU" dirty="0"/>
          </a:p>
        </p:txBody>
      </p:sp>
      <p:sp>
        <p:nvSpPr>
          <p:cNvPr id="4" name="Объект 2"/>
          <p:cNvSpPr txBox="1">
            <a:spLocks/>
          </p:cNvSpPr>
          <p:nvPr/>
        </p:nvSpPr>
        <p:spPr>
          <a:xfrm>
            <a:off x="323528" y="1450816"/>
            <a:ext cx="3586112" cy="2244229"/>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None/>
            </a:pPr>
            <a:r>
              <a:rPr lang="uk-UA" sz="1400" dirty="0">
                <a:solidFill>
                  <a:schemeClr val="tx2">
                    <a:lumMod val="50000"/>
                  </a:schemeClr>
                </a:solidFill>
                <a:latin typeface="Times New Roman" panose="02020603050405020304" pitchFamily="18" charset="0"/>
                <a:cs typeface="Times New Roman" panose="02020603050405020304" pitchFamily="18" charset="0"/>
              </a:rPr>
              <a:t>Проведення загальноміських культурних заходів раніше відбувалося виключно коштами місцевого </a:t>
            </a:r>
            <a:r>
              <a:rPr lang="uk-UA" sz="1400" dirty="0" smtClean="0">
                <a:solidFill>
                  <a:schemeClr val="tx2">
                    <a:lumMod val="50000"/>
                  </a:schemeClr>
                </a:solidFill>
                <a:latin typeface="Times New Roman" panose="02020603050405020304" pitchFamily="18" charset="0"/>
                <a:cs typeface="Times New Roman" panose="02020603050405020304" pitchFamily="18" charset="0"/>
              </a:rPr>
              <a:t>бюджету.</a:t>
            </a:r>
          </a:p>
          <a:p>
            <a:pPr marL="0" indent="0" algn="just">
              <a:buNone/>
            </a:pPr>
            <a:r>
              <a:rPr lang="uk-UA" sz="1400" dirty="0" smtClean="0">
                <a:solidFill>
                  <a:schemeClr val="tx2">
                    <a:lumMod val="50000"/>
                  </a:schemeClr>
                </a:solidFill>
                <a:latin typeface="Times New Roman" panose="02020603050405020304" pitchFamily="18" charset="0"/>
                <a:cs typeface="Times New Roman" panose="02020603050405020304" pitchFamily="18" charset="0"/>
              </a:rPr>
              <a:t>Так</a:t>
            </a:r>
            <a:r>
              <a:rPr lang="uk-UA" sz="1400" dirty="0">
                <a:solidFill>
                  <a:schemeClr val="tx2">
                    <a:lumMod val="50000"/>
                  </a:schemeClr>
                </a:solidFill>
                <a:latin typeface="Times New Roman" panose="02020603050405020304" pitchFamily="18" charset="0"/>
                <a:cs typeface="Times New Roman" panose="02020603050405020304" pitchFamily="18" charset="0"/>
              </a:rPr>
              <a:t>, в 2013 році було проведено </a:t>
            </a:r>
            <a:r>
              <a:rPr lang="uk-UA" sz="1400" b="1" dirty="0">
                <a:solidFill>
                  <a:schemeClr val="tx2">
                    <a:lumMod val="50000"/>
                  </a:schemeClr>
                </a:solidFill>
                <a:latin typeface="Times New Roman" panose="02020603050405020304" pitchFamily="18" charset="0"/>
                <a:cs typeface="Times New Roman" panose="02020603050405020304" pitchFamily="18" charset="0"/>
              </a:rPr>
              <a:t>85</a:t>
            </a:r>
            <a:r>
              <a:rPr lang="uk-UA" sz="1400" dirty="0">
                <a:solidFill>
                  <a:schemeClr val="tx2">
                    <a:lumMod val="50000"/>
                  </a:schemeClr>
                </a:solidFill>
                <a:latin typeface="Times New Roman" panose="02020603050405020304" pitchFamily="18" charset="0"/>
                <a:cs typeface="Times New Roman" panose="02020603050405020304" pitchFamily="18" charset="0"/>
              </a:rPr>
              <a:t> заходів на які з бюджету міста Києва було </a:t>
            </a:r>
            <a:r>
              <a:rPr lang="uk-UA" sz="1400" dirty="0" smtClean="0">
                <a:solidFill>
                  <a:schemeClr val="tx2">
                    <a:lumMod val="50000"/>
                  </a:schemeClr>
                </a:solidFill>
                <a:latin typeface="Times New Roman" panose="02020603050405020304" pitchFamily="18" charset="0"/>
                <a:cs typeface="Times New Roman" panose="02020603050405020304" pitchFamily="18" charset="0"/>
              </a:rPr>
              <a:t>виділено</a:t>
            </a:r>
            <a:r>
              <a:rPr lang="uk-UA" sz="1400" b="1" dirty="0" smtClean="0">
                <a:solidFill>
                  <a:schemeClr val="tx2">
                    <a:lumMod val="50000"/>
                  </a:schemeClr>
                </a:solidFill>
                <a:latin typeface="Times New Roman" panose="02020603050405020304" pitchFamily="18" charset="0"/>
                <a:cs typeface="Times New Roman" panose="02020603050405020304" pitchFamily="18" charset="0"/>
              </a:rPr>
              <a:t>15 </a:t>
            </a:r>
            <a:r>
              <a:rPr lang="uk-UA" sz="1400" b="1" dirty="0">
                <a:solidFill>
                  <a:schemeClr val="tx2">
                    <a:lumMod val="50000"/>
                  </a:schemeClr>
                </a:solidFill>
                <a:latin typeface="Times New Roman" panose="02020603050405020304" pitchFamily="18" charset="0"/>
                <a:cs typeface="Times New Roman" panose="02020603050405020304" pitchFamily="18" charset="0"/>
              </a:rPr>
              <a:t>912,1 тис. грн. </a:t>
            </a:r>
            <a:endParaRPr lang="ru-RU" sz="1400" dirty="0">
              <a:solidFill>
                <a:schemeClr val="tx2">
                  <a:lumMod val="50000"/>
                </a:schemeClr>
              </a:solidFill>
            </a:endParaRPr>
          </a:p>
        </p:txBody>
      </p:sp>
      <p:sp>
        <p:nvSpPr>
          <p:cNvPr id="5" name="Заголовок 1"/>
          <p:cNvSpPr txBox="1">
            <a:spLocks/>
          </p:cNvSpPr>
          <p:nvPr/>
        </p:nvSpPr>
        <p:spPr>
          <a:xfrm>
            <a:off x="323528" y="164550"/>
            <a:ext cx="8229600" cy="93610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ru-RU" sz="6600" dirty="0">
              <a:latin typeface="Monotype Corsiva" pitchFamily="66" charset="0"/>
            </a:endParaRPr>
          </a:p>
        </p:txBody>
      </p:sp>
      <p:sp>
        <p:nvSpPr>
          <p:cNvPr id="6" name="TextBox 5"/>
          <p:cNvSpPr txBox="1"/>
          <p:nvPr/>
        </p:nvSpPr>
        <p:spPr>
          <a:xfrm>
            <a:off x="657797" y="875283"/>
            <a:ext cx="2232248" cy="523220"/>
          </a:xfrm>
          <a:prstGeom prst="rect">
            <a:avLst/>
          </a:prstGeom>
          <a:noFill/>
        </p:spPr>
        <p:txBody>
          <a:bodyPr wrap="square" rtlCol="0">
            <a:spAutoFit/>
          </a:bodyPr>
          <a:lstStyle/>
          <a:p>
            <a:r>
              <a:rPr lang="uk-UA" dirty="0" smtClean="0"/>
              <a:t>              </a:t>
            </a: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Було</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4788024" y="927596"/>
            <a:ext cx="3888432" cy="523220"/>
          </a:xfrm>
          <a:prstGeom prst="rect">
            <a:avLst/>
          </a:prstGeom>
          <a:noFill/>
        </p:spPr>
        <p:txBody>
          <a:bodyPr wrap="square" rtlCol="0">
            <a:spAutoFit/>
          </a:bodyPr>
          <a:lstStyle/>
          <a:p>
            <a:pPr algn="ctr">
              <a:spcBef>
                <a:spcPct val="50000"/>
              </a:spcBef>
            </a:pP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В кінці звітного року</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4896036" y="1461507"/>
            <a:ext cx="3672408" cy="3231654"/>
          </a:xfrm>
          <a:prstGeom prst="rect">
            <a:avLst/>
          </a:prstGeom>
          <a:noFill/>
        </p:spPr>
        <p:txBody>
          <a:bodyPr wrap="square" rtlCol="0">
            <a:spAutoFit/>
          </a:bodyPr>
          <a:lstStyle/>
          <a:p>
            <a:pPr algn="just"/>
            <a:r>
              <a:rPr lang="uk-UA" sz="1200" dirty="0">
                <a:solidFill>
                  <a:schemeClr val="tx2">
                    <a:lumMod val="50000"/>
                  </a:schemeClr>
                </a:solidFill>
                <a:latin typeface="Times New Roman" panose="02020603050405020304" pitchFamily="18" charset="0"/>
                <a:cs typeface="Times New Roman" panose="02020603050405020304" pitchFamily="18" charset="0"/>
              </a:rPr>
              <a:t>Вже в 2014 році за рахунок бюджету м. Києва було проведено </a:t>
            </a:r>
            <a:r>
              <a:rPr lang="uk-UA" sz="1200" b="1" dirty="0">
                <a:solidFill>
                  <a:schemeClr val="tx2">
                    <a:lumMod val="50000"/>
                  </a:schemeClr>
                </a:solidFill>
                <a:latin typeface="Times New Roman" panose="02020603050405020304" pitchFamily="18" charset="0"/>
                <a:cs typeface="Times New Roman" panose="02020603050405020304" pitchFamily="18" charset="0"/>
              </a:rPr>
              <a:t>23</a:t>
            </a:r>
            <a:r>
              <a:rPr lang="uk-UA" sz="1200" dirty="0">
                <a:solidFill>
                  <a:schemeClr val="tx2">
                    <a:lumMod val="50000"/>
                  </a:schemeClr>
                </a:solidFill>
                <a:latin typeface="Times New Roman" panose="02020603050405020304" pitchFamily="18" charset="0"/>
                <a:cs typeface="Times New Roman" panose="02020603050405020304" pitchFamily="18" charset="0"/>
              </a:rPr>
              <a:t> заходи на суму </a:t>
            </a:r>
            <a:r>
              <a:rPr lang="uk-UA" sz="1200" b="1" dirty="0">
                <a:solidFill>
                  <a:schemeClr val="tx2">
                    <a:lumMod val="50000"/>
                  </a:schemeClr>
                </a:solidFill>
                <a:latin typeface="Times New Roman" panose="02020603050405020304" pitchFamily="18" charset="0"/>
                <a:cs typeface="Times New Roman" panose="02020603050405020304" pitchFamily="18" charset="0"/>
              </a:rPr>
              <a:t>1 575,1 тис. грн</a:t>
            </a:r>
            <a:r>
              <a:rPr lang="uk-UA" sz="1200" dirty="0">
                <a:solidFill>
                  <a:schemeClr val="tx2">
                    <a:lumMod val="50000"/>
                  </a:schemeClr>
                </a:solidFill>
                <a:latin typeface="Times New Roman" panose="02020603050405020304" pitchFamily="18" charset="0"/>
                <a:cs typeface="Times New Roman" panose="02020603050405020304" pitchFamily="18" charset="0"/>
              </a:rPr>
              <a:t>., а за 5 місяців  2015 – </a:t>
            </a:r>
            <a:r>
              <a:rPr lang="uk-UA" sz="1200" b="1" dirty="0">
                <a:solidFill>
                  <a:schemeClr val="tx2">
                    <a:lumMod val="50000"/>
                  </a:schemeClr>
                </a:solidFill>
                <a:latin typeface="Times New Roman" panose="02020603050405020304" pitchFamily="18" charset="0"/>
                <a:cs typeface="Times New Roman" panose="02020603050405020304" pitchFamily="18" charset="0"/>
              </a:rPr>
              <a:t>15 </a:t>
            </a:r>
            <a:r>
              <a:rPr lang="uk-UA" sz="1200" dirty="0">
                <a:solidFill>
                  <a:schemeClr val="tx2">
                    <a:lumMod val="50000"/>
                  </a:schemeClr>
                </a:solidFill>
                <a:latin typeface="Times New Roman" panose="02020603050405020304" pitchFamily="18" charset="0"/>
                <a:cs typeface="Times New Roman" panose="02020603050405020304" pitchFamily="18" charset="0"/>
              </a:rPr>
              <a:t>заходів на загальну суму </a:t>
            </a:r>
            <a:r>
              <a:rPr lang="uk-UA" sz="1200" b="1" dirty="0">
                <a:solidFill>
                  <a:schemeClr val="tx2">
                    <a:lumMod val="50000"/>
                  </a:schemeClr>
                </a:solidFill>
                <a:latin typeface="Times New Roman" panose="02020603050405020304" pitchFamily="18" charset="0"/>
                <a:cs typeface="Times New Roman" panose="02020603050405020304" pitchFamily="18" charset="0"/>
              </a:rPr>
              <a:t>1 029,3 тис. грн.</a:t>
            </a:r>
            <a:r>
              <a:rPr lang="uk-UA" sz="1200" dirty="0">
                <a:solidFill>
                  <a:schemeClr val="tx2">
                    <a:lumMod val="50000"/>
                  </a:schemeClr>
                </a:solidFill>
                <a:latin typeface="Times New Roman" panose="02020603050405020304" pitchFamily="18" charset="0"/>
                <a:cs typeface="Times New Roman" panose="02020603050405020304" pitchFamily="18" charset="0"/>
              </a:rPr>
              <a:t> За </a:t>
            </a:r>
            <a:r>
              <a:rPr lang="uk-UA" sz="1200" b="1" dirty="0">
                <a:solidFill>
                  <a:schemeClr val="tx2">
                    <a:lumMod val="50000"/>
                  </a:schemeClr>
                </a:solidFill>
                <a:latin typeface="Times New Roman" panose="02020603050405020304" pitchFamily="18" charset="0"/>
                <a:cs typeface="Times New Roman" panose="02020603050405020304" pitchFamily="18" charset="0"/>
              </a:rPr>
              <a:t>5</a:t>
            </a:r>
            <a:r>
              <a:rPr lang="uk-UA" sz="1200" dirty="0">
                <a:solidFill>
                  <a:schemeClr val="tx2">
                    <a:lumMod val="50000"/>
                  </a:schemeClr>
                </a:solidFill>
                <a:latin typeface="Times New Roman" panose="02020603050405020304" pitchFamily="18" charset="0"/>
                <a:cs typeface="Times New Roman" panose="02020603050405020304" pitchFamily="18" charset="0"/>
              </a:rPr>
              <a:t> місяців поточного року було проведено</a:t>
            </a:r>
            <a:br>
              <a:rPr lang="uk-UA" sz="1200" dirty="0">
                <a:solidFill>
                  <a:schemeClr val="tx2">
                    <a:lumMod val="50000"/>
                  </a:schemeClr>
                </a:solidFill>
                <a:latin typeface="Times New Roman" panose="02020603050405020304" pitchFamily="18" charset="0"/>
                <a:cs typeface="Times New Roman" panose="02020603050405020304" pitchFamily="18" charset="0"/>
              </a:rPr>
            </a:br>
            <a:r>
              <a:rPr lang="uk-UA" sz="1200" b="1" dirty="0">
                <a:solidFill>
                  <a:schemeClr val="tx2">
                    <a:lumMod val="50000"/>
                  </a:schemeClr>
                </a:solidFill>
                <a:latin typeface="Times New Roman" panose="02020603050405020304" pitchFamily="18" charset="0"/>
                <a:cs typeface="Times New Roman" panose="02020603050405020304" pitchFamily="18" charset="0"/>
              </a:rPr>
              <a:t>15 </a:t>
            </a:r>
            <a:r>
              <a:rPr lang="uk-UA" sz="1200" dirty="0">
                <a:solidFill>
                  <a:schemeClr val="tx2">
                    <a:lumMod val="50000"/>
                  </a:schemeClr>
                </a:solidFill>
                <a:latin typeface="Times New Roman" panose="02020603050405020304" pitchFamily="18" charset="0"/>
                <a:cs typeface="Times New Roman" panose="02020603050405020304" pitchFamily="18" charset="0"/>
              </a:rPr>
              <a:t>заходів на загальну суму </a:t>
            </a:r>
            <a:r>
              <a:rPr lang="uk-UA" sz="1200" b="1" dirty="0">
                <a:solidFill>
                  <a:schemeClr val="tx2">
                    <a:lumMod val="50000"/>
                  </a:schemeClr>
                </a:solidFill>
                <a:latin typeface="Times New Roman" panose="02020603050405020304" pitchFamily="18" charset="0"/>
                <a:cs typeface="Times New Roman" panose="02020603050405020304" pitchFamily="18" charset="0"/>
              </a:rPr>
              <a:t>1 029,3 тис. грн</a:t>
            </a:r>
            <a:r>
              <a:rPr lang="uk-UA" sz="1200" b="1" dirty="0" smtClean="0">
                <a:solidFill>
                  <a:schemeClr val="tx2">
                    <a:lumMod val="50000"/>
                  </a:schemeClr>
                </a:solidFill>
                <a:latin typeface="Times New Roman" panose="02020603050405020304" pitchFamily="18" charset="0"/>
                <a:cs typeface="Times New Roman" panose="02020603050405020304" pitchFamily="18" charset="0"/>
              </a:rPr>
              <a:t>.</a:t>
            </a:r>
            <a:r>
              <a:rPr lang="en-US" sz="1200" b="1" dirty="0" smtClean="0">
                <a:solidFill>
                  <a:schemeClr val="tx2">
                    <a:lumMod val="50000"/>
                  </a:schemeClr>
                </a:solidFill>
                <a:latin typeface="Times New Roman" panose="02020603050405020304" pitchFamily="18" charset="0"/>
                <a:cs typeface="Times New Roman" panose="02020603050405020304" pitchFamily="18" charset="0"/>
              </a:rPr>
              <a:t>,</a:t>
            </a:r>
            <a:r>
              <a:rPr lang="ru-RU" sz="1200" b="1" dirty="0" smtClean="0">
                <a:solidFill>
                  <a:schemeClr val="tx2">
                    <a:lumMod val="50000"/>
                  </a:schemeClr>
                </a:solidFill>
                <a:latin typeface="Times New Roman" panose="02020603050405020304" pitchFamily="18" charset="0"/>
                <a:cs typeface="Times New Roman" panose="02020603050405020304" pitchFamily="18" charset="0"/>
              </a:rPr>
              <a:t> </a:t>
            </a:r>
            <a:r>
              <a:rPr lang="ru-RU" sz="1200" dirty="0" err="1" smtClean="0">
                <a:solidFill>
                  <a:schemeClr val="tx2">
                    <a:lumMod val="50000"/>
                  </a:schemeClr>
                </a:solidFill>
                <a:latin typeface="Times New Roman" panose="02020603050405020304" pitchFamily="18" charset="0"/>
                <a:cs typeface="Times New Roman" panose="02020603050405020304" pitchFamily="18" charset="0"/>
              </a:rPr>
              <a:t>що</a:t>
            </a:r>
            <a:r>
              <a:rPr lang="ru-RU" sz="1200" dirty="0" smtClean="0">
                <a:solidFill>
                  <a:schemeClr val="tx2">
                    <a:lumMod val="50000"/>
                  </a:schemeClr>
                </a:solidFill>
                <a:latin typeface="Times New Roman" panose="02020603050405020304" pitchFamily="18" charset="0"/>
                <a:cs typeface="Times New Roman" panose="02020603050405020304" pitchFamily="18" charset="0"/>
              </a:rPr>
              <a:t> </a:t>
            </a:r>
            <a:r>
              <a:rPr lang="uk-UA" sz="1200" dirty="0" smtClean="0">
                <a:solidFill>
                  <a:schemeClr val="tx2">
                    <a:lumMod val="50000"/>
                  </a:schemeClr>
                </a:solidFill>
                <a:latin typeface="Times New Roman" panose="02020603050405020304" pitchFamily="18" charset="0"/>
                <a:cs typeface="Times New Roman" panose="02020603050405020304" pitchFamily="18" charset="0"/>
              </a:rPr>
              <a:t>значно менше витрат попередніх періодів.</a:t>
            </a:r>
            <a:endParaRPr lang="ru-RU" sz="1200" dirty="0">
              <a:solidFill>
                <a:schemeClr val="tx2">
                  <a:lumMod val="50000"/>
                </a:schemeClr>
              </a:solidFill>
            </a:endParaRPr>
          </a:p>
          <a:p>
            <a:pPr lvl="0" algn="just"/>
            <a:r>
              <a:rPr lang="uk-UA" sz="1200" dirty="0" smtClean="0">
                <a:solidFill>
                  <a:schemeClr val="tx2">
                    <a:lumMod val="50000"/>
                  </a:schemeClr>
                </a:solidFill>
                <a:latin typeface="Times New Roman" panose="02020603050405020304" pitchFamily="18" charset="0"/>
                <a:cs typeface="Times New Roman" panose="02020603050405020304" pitchFamily="18" charset="0"/>
              </a:rPr>
              <a:t>Водночас значно </a:t>
            </a:r>
            <a:r>
              <a:rPr lang="uk-UA" sz="1200" dirty="0">
                <a:solidFill>
                  <a:schemeClr val="tx2">
                    <a:lumMod val="50000"/>
                  </a:schemeClr>
                </a:solidFill>
                <a:latin typeface="Times New Roman" panose="02020603050405020304" pitchFamily="18" charset="0"/>
                <a:cs typeface="Times New Roman" panose="02020603050405020304" pitchFamily="18" charset="0"/>
              </a:rPr>
              <a:t>збільшилась кількість заходів проведення яких ґрунтується на партнерських засадах. Столична влада   надає організаційно-інформаційну, а фінансові питання вирішуються  представниками бізнесу. З червня 2014 року таким чином було проведено </a:t>
            </a:r>
            <a:r>
              <a:rPr lang="uk-UA" sz="1200" b="1" dirty="0">
                <a:solidFill>
                  <a:schemeClr val="tx2">
                    <a:lumMod val="50000"/>
                  </a:schemeClr>
                </a:solidFill>
                <a:latin typeface="Times New Roman" panose="02020603050405020304" pitchFamily="18" charset="0"/>
                <a:cs typeface="Times New Roman" panose="02020603050405020304" pitchFamily="18" charset="0"/>
              </a:rPr>
              <a:t>близько 40 заходів. </a:t>
            </a:r>
            <a:r>
              <a:rPr lang="uk-UA" sz="1200" dirty="0">
                <a:solidFill>
                  <a:schemeClr val="tx2">
                    <a:lumMod val="50000"/>
                  </a:schemeClr>
                </a:solidFill>
                <a:latin typeface="Times New Roman" panose="02020603050405020304" pitchFamily="18" charset="0"/>
                <a:cs typeface="Times New Roman" panose="02020603050405020304" pitchFamily="18" charset="0"/>
              </a:rPr>
              <a:t>Серед них:</a:t>
            </a:r>
          </a:p>
          <a:p>
            <a:pPr marL="285750" lvl="0" indent="-285750" algn="just">
              <a:buFont typeface="Arial" panose="020B0604020202020204" pitchFamily="34" charset="0"/>
              <a:buChar char="•"/>
            </a:pPr>
            <a:r>
              <a:rPr lang="uk-UA" sz="1200" dirty="0">
                <a:solidFill>
                  <a:schemeClr val="tx2">
                    <a:lumMod val="50000"/>
                  </a:schemeClr>
                </a:solidFill>
                <a:latin typeface="Times New Roman" panose="02020603050405020304" pitchFamily="18" charset="0"/>
                <a:cs typeface="Times New Roman" panose="02020603050405020304" pitchFamily="18" charset="0"/>
              </a:rPr>
              <a:t>Новорічно-різдвяні заходи, Фестиваль писанок та  святкування Дня Києва 2015року на Софійській площі  разом с ГО «Столичні ініціативи» та «Країна мрій</a:t>
            </a:r>
            <a:r>
              <a:rPr lang="uk-UA" sz="1200" dirty="0" smtClean="0">
                <a:solidFill>
                  <a:schemeClr val="tx2">
                    <a:lumMod val="50000"/>
                  </a:schemeClr>
                </a:solidFill>
                <a:latin typeface="Times New Roman" panose="02020603050405020304" pitchFamily="18" charset="0"/>
                <a:cs typeface="Times New Roman" panose="02020603050405020304" pitchFamily="18" charset="0"/>
              </a:rPr>
              <a:t>» та інші.</a:t>
            </a:r>
            <a:endParaRPr lang="uk-UA" sz="1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9" name="Объект 2"/>
          <p:cNvSpPr txBox="1">
            <a:spLocks/>
          </p:cNvSpPr>
          <p:nvPr/>
        </p:nvSpPr>
        <p:spPr>
          <a:xfrm>
            <a:off x="323528" y="5542957"/>
            <a:ext cx="3586114" cy="1082944"/>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None/>
            </a:pPr>
            <a:r>
              <a:rPr lang="uk-UA" sz="1400" dirty="0" smtClean="0">
                <a:solidFill>
                  <a:schemeClr val="tx2">
                    <a:lumMod val="50000"/>
                  </a:schemeClr>
                </a:solidFill>
                <a:latin typeface="Times New Roman" panose="02020603050405020304" pitchFamily="18" charset="0"/>
                <a:cs typeface="Times New Roman" panose="02020603050405020304" pitchFamily="18" charset="0"/>
              </a:rPr>
              <a:t>Обговорення та планування </a:t>
            </a:r>
            <a:r>
              <a:rPr lang="uk-UA" sz="1400" dirty="0">
                <a:solidFill>
                  <a:schemeClr val="tx2">
                    <a:lumMod val="50000"/>
                  </a:schemeClr>
                </a:solidFill>
                <a:latin typeface="Times New Roman" panose="02020603050405020304" pitchFamily="18" charset="0"/>
                <a:cs typeface="Times New Roman" panose="02020603050405020304" pitchFamily="18" charset="0"/>
              </a:rPr>
              <a:t>на партнерських засадах з представниками бізнесу та </a:t>
            </a:r>
            <a:r>
              <a:rPr lang="uk-UA" sz="1400" dirty="0" smtClean="0">
                <a:solidFill>
                  <a:schemeClr val="tx2">
                    <a:lumMod val="50000"/>
                  </a:schemeClr>
                </a:solidFill>
                <a:latin typeface="Times New Roman" panose="02020603050405020304" pitchFamily="18" charset="0"/>
                <a:cs typeface="Times New Roman" panose="02020603050405020304" pitchFamily="18" charset="0"/>
              </a:rPr>
              <a:t>меценатами міських мистецьких заходів до Дня Незалежності України, Дня визволення України та Києва від німецько-фашистських загарбників, Новорічних та  Різдвяних свят. </a:t>
            </a:r>
            <a:endParaRPr lang="uk-UA" sz="1400" dirty="0">
              <a:solidFill>
                <a:schemeClr val="tx2">
                  <a:lumMod val="50000"/>
                </a:schemeClr>
              </a:solidFill>
              <a:latin typeface="Times New Roman" panose="02020603050405020304" pitchFamily="18" charset="0"/>
              <a:cs typeface="Times New Roman" panose="02020603050405020304" pitchFamily="18" charset="0"/>
            </a:endParaRPr>
          </a:p>
          <a:p>
            <a:pPr marL="0" indent="0" algn="just">
              <a:spcAft>
                <a:spcPts val="0"/>
              </a:spcAft>
              <a:buNone/>
            </a:pPr>
            <a:endParaRPr lang="ru-RU" sz="1400" dirty="0">
              <a:solidFill>
                <a:schemeClr val="tx1"/>
              </a:solidFill>
            </a:endParaRPr>
          </a:p>
        </p:txBody>
      </p:sp>
      <p:sp>
        <p:nvSpPr>
          <p:cNvPr id="10" name="TextBox 9"/>
          <p:cNvSpPr txBox="1"/>
          <p:nvPr/>
        </p:nvSpPr>
        <p:spPr>
          <a:xfrm>
            <a:off x="909442" y="4989252"/>
            <a:ext cx="1944216" cy="523220"/>
          </a:xfrm>
          <a:prstGeom prst="rect">
            <a:avLst/>
          </a:prstGeom>
          <a:noFill/>
        </p:spPr>
        <p:txBody>
          <a:bodyPr wrap="square" rtlCol="0">
            <a:spAutoFit/>
          </a:bodyPr>
          <a:lstStyle/>
          <a:p>
            <a:pPr algn="ctr">
              <a:spcBef>
                <a:spcPct val="50000"/>
              </a:spcBef>
            </a:pP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В процесі</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5580112" y="5019737"/>
            <a:ext cx="2304256" cy="523220"/>
          </a:xfrm>
          <a:prstGeom prst="rect">
            <a:avLst/>
          </a:prstGeom>
          <a:noFill/>
        </p:spPr>
        <p:txBody>
          <a:bodyPr wrap="square" rtlCol="0">
            <a:spAutoFit/>
          </a:bodyPr>
          <a:lstStyle/>
          <a:p>
            <a:r>
              <a:rPr lang="uk-UA" dirty="0" smtClean="0"/>
              <a:t>        </a:t>
            </a: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Майбутнє</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4816785" y="5542957"/>
            <a:ext cx="3888432" cy="954107"/>
          </a:xfrm>
          <a:prstGeom prst="rect">
            <a:avLst/>
          </a:prstGeom>
          <a:noFill/>
        </p:spPr>
        <p:txBody>
          <a:bodyPr wrap="square" rtlCol="0">
            <a:spAutoFit/>
          </a:bodyPr>
          <a:lstStyle/>
          <a:p>
            <a:pPr marL="180340" indent="-180340" algn="just">
              <a:spcAft>
                <a:spcPts val="0"/>
              </a:spcAft>
            </a:pPr>
            <a:r>
              <a:rPr lang="uk-UA" sz="1300" dirty="0" smtClean="0">
                <a:latin typeface="Times New Roman"/>
                <a:ea typeface="Calibri"/>
                <a:cs typeface="Times New Roman"/>
              </a:rPr>
              <a:t>    </a:t>
            </a:r>
            <a:r>
              <a:rPr lang="uk-UA" sz="1400" dirty="0" smtClean="0">
                <a:solidFill>
                  <a:schemeClr val="tx2">
                    <a:lumMod val="50000"/>
                  </a:schemeClr>
                </a:solidFill>
                <a:latin typeface="Times New Roman"/>
                <a:ea typeface="Calibri"/>
                <a:cs typeface="Times New Roman"/>
              </a:rPr>
              <a:t>Залучення представників бізнесу до культурного життя столиці. Збільшення кількості заходів з залученням бізнесу на партнерських засадах.</a:t>
            </a:r>
            <a:endParaRPr lang="uk-UA" sz="1400" dirty="0">
              <a:solidFill>
                <a:schemeClr val="tx2">
                  <a:lumMod val="50000"/>
                </a:schemeClr>
              </a:solidFill>
              <a:latin typeface="Times New Roman"/>
              <a:ea typeface="Calibri"/>
              <a:cs typeface="Times New Roman"/>
            </a:endParaRPr>
          </a:p>
        </p:txBody>
      </p:sp>
      <p:pic>
        <p:nvPicPr>
          <p:cNvPr id="18" name="Рисунок 1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95536" y="2924944"/>
            <a:ext cx="3514105" cy="1944216"/>
          </a:xfrm>
          <a:prstGeom prst="rect">
            <a:avLst/>
          </a:prstGeom>
        </p:spPr>
      </p:pic>
    </p:spTree>
    <p:extLst>
      <p:ext uri="{BB962C8B-B14F-4D97-AF65-F5344CB8AC3E}">
        <p14:creationId xmlns:p14="http://schemas.microsoft.com/office/powerpoint/2010/main" val="19517565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0"/>
          </a:xfrm>
        </p:spPr>
        <p:txBody>
          <a:bodyPr>
            <a:normAutofit fontScale="90000"/>
          </a:bodyPr>
          <a:lstStyle/>
          <a:p>
            <a:r>
              <a:rPr lang="uk-UA" b="1" dirty="0" smtClean="0">
                <a:latin typeface="Times New Roman" pitchFamily="18" charset="0"/>
                <a:cs typeface="Times New Roman" pitchFamily="18" charset="0"/>
              </a:rPr>
              <a:t/>
            </a:r>
            <a:br>
              <a:rPr lang="uk-UA" b="1" dirty="0" smtClean="0">
                <a:latin typeface="Times New Roman" pitchFamily="18" charset="0"/>
                <a:cs typeface="Times New Roman" pitchFamily="18" charset="0"/>
              </a:rPr>
            </a:br>
            <a:r>
              <a:rPr lang="uk-UA" dirty="0" smtClean="0">
                <a:latin typeface="Monotype Corsiva" pitchFamily="66" charset="0"/>
                <a:cs typeface="Times New Roman" pitchFamily="18" charset="0"/>
              </a:rPr>
              <a:t>«</a:t>
            </a:r>
            <a:r>
              <a:rPr lang="uk-UA" dirty="0">
                <a:latin typeface="Monotype Corsiva" pitchFamily="66" charset="0"/>
                <a:cs typeface="Times New Roman" pitchFamily="18" charset="0"/>
              </a:rPr>
              <a:t>Шоколадний будинок»</a:t>
            </a: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endParaRPr lang="ru-RU" dirty="0"/>
          </a:p>
        </p:txBody>
      </p:sp>
      <p:sp>
        <p:nvSpPr>
          <p:cNvPr id="4" name="Объект 2"/>
          <p:cNvSpPr>
            <a:spLocks noGrp="1"/>
          </p:cNvSpPr>
          <p:nvPr>
            <p:ph idx="1"/>
          </p:nvPr>
        </p:nvSpPr>
        <p:spPr>
          <a:xfrm>
            <a:off x="226618" y="1480674"/>
            <a:ext cx="2880320" cy="1468759"/>
          </a:xfrm>
        </p:spPr>
        <p:txBody>
          <a:bodyPr>
            <a:normAutofit fontScale="25000" lnSpcReduction="20000"/>
          </a:bodyPr>
          <a:lstStyle/>
          <a:p>
            <a:pPr marL="0" indent="0" algn="just">
              <a:lnSpc>
                <a:spcPct val="120000"/>
              </a:lnSpc>
              <a:buNone/>
            </a:pPr>
            <a:r>
              <a:rPr lang="uk-UA" sz="5600" dirty="0">
                <a:solidFill>
                  <a:schemeClr val="tx2">
                    <a:lumMod val="50000"/>
                  </a:schemeClr>
                </a:solidFill>
                <a:latin typeface="Times New Roman" panose="02020603050405020304" pitchFamily="18" charset="0"/>
                <a:cs typeface="Times New Roman" panose="02020603050405020304" pitchFamily="18" charset="0"/>
              </a:rPr>
              <a:t>Мистецький центр «Шоколадний будинок</a:t>
            </a:r>
            <a:r>
              <a:rPr lang="uk-UA" sz="5600" dirty="0" smtClean="0">
                <a:solidFill>
                  <a:schemeClr val="tx2">
                    <a:lumMod val="50000"/>
                  </a:schemeClr>
                </a:solidFill>
                <a:latin typeface="Times New Roman" panose="02020603050405020304" pitchFamily="18" charset="0"/>
                <a:cs typeface="Times New Roman" panose="02020603050405020304" pitchFamily="18" charset="0"/>
              </a:rPr>
              <a:t>» побудований </a:t>
            </a:r>
            <a:r>
              <a:rPr lang="uk-UA" sz="5600" dirty="0">
                <a:solidFill>
                  <a:schemeClr val="tx2">
                    <a:lumMod val="50000"/>
                  </a:schemeClr>
                </a:solidFill>
                <a:latin typeface="Times New Roman" panose="02020603050405020304" pitchFamily="18" charset="0"/>
                <a:cs typeface="Times New Roman" panose="02020603050405020304" pitchFamily="18" charset="0"/>
              </a:rPr>
              <a:t>в 1901 </a:t>
            </a:r>
            <a:r>
              <a:rPr lang="uk-UA" sz="5600" dirty="0" smtClean="0">
                <a:solidFill>
                  <a:schemeClr val="tx2">
                    <a:lumMod val="50000"/>
                  </a:schemeClr>
                </a:solidFill>
                <a:latin typeface="Times New Roman" panose="02020603050405020304" pitchFamily="18" charset="0"/>
                <a:cs typeface="Times New Roman" panose="02020603050405020304" pitchFamily="18" charset="0"/>
              </a:rPr>
              <a:t>році архітектором </a:t>
            </a:r>
            <a:r>
              <a:rPr lang="uk-UA" sz="5600" dirty="0">
                <a:solidFill>
                  <a:schemeClr val="tx2">
                    <a:lumMod val="50000"/>
                  </a:schemeClr>
                </a:solidFill>
                <a:latin typeface="Times New Roman" panose="02020603050405020304" pitchFamily="18" charset="0"/>
                <a:cs typeface="Times New Roman" panose="02020603050405020304" pitchFamily="18" charset="0"/>
              </a:rPr>
              <a:t>В.М</a:t>
            </a:r>
            <a:r>
              <a:rPr lang="uk-UA" sz="5600" dirty="0" smtClean="0">
                <a:solidFill>
                  <a:schemeClr val="tx2">
                    <a:lumMod val="50000"/>
                  </a:schemeClr>
                </a:solidFill>
                <a:latin typeface="Times New Roman" panose="02020603050405020304" pitchFamily="18" charset="0"/>
                <a:cs typeface="Times New Roman" panose="02020603050405020304" pitchFamily="18" charset="0"/>
              </a:rPr>
              <a:t>. </a:t>
            </a:r>
            <a:r>
              <a:rPr lang="uk-UA" sz="5600" dirty="0" err="1" smtClean="0">
                <a:solidFill>
                  <a:schemeClr val="tx2">
                    <a:lumMod val="50000"/>
                  </a:schemeClr>
                </a:solidFill>
                <a:latin typeface="Times New Roman" panose="02020603050405020304" pitchFamily="18" charset="0"/>
                <a:cs typeface="Times New Roman" panose="02020603050405020304" pitchFamily="18" charset="0"/>
              </a:rPr>
              <a:t>Николаєвим</a:t>
            </a:r>
            <a:r>
              <a:rPr lang="uk-UA" sz="5600" dirty="0">
                <a:solidFill>
                  <a:schemeClr val="tx2">
                    <a:lumMod val="50000"/>
                  </a:schemeClr>
                </a:solidFill>
                <a:latin typeface="Times New Roman" panose="02020603050405020304" pitchFamily="18" charset="0"/>
                <a:cs typeface="Times New Roman" panose="02020603050405020304" pitchFamily="18" charset="0"/>
              </a:rPr>
              <a:t>. </a:t>
            </a:r>
          </a:p>
          <a:p>
            <a:pPr marL="0" indent="0" algn="just">
              <a:buNone/>
            </a:pPr>
            <a:r>
              <a:rPr lang="uk-UA" sz="5600" dirty="0" smtClean="0">
                <a:solidFill>
                  <a:schemeClr val="tx2">
                    <a:lumMod val="50000"/>
                  </a:schemeClr>
                </a:solidFill>
                <a:latin typeface="Times New Roman" panose="02020603050405020304" pitchFamily="18" charset="0"/>
                <a:cs typeface="Times New Roman" panose="02020603050405020304" pitchFamily="18" charset="0"/>
              </a:rPr>
              <a:t>Майже 40 </a:t>
            </a:r>
            <a:r>
              <a:rPr lang="uk-UA" sz="5600" dirty="0">
                <a:solidFill>
                  <a:schemeClr val="tx2">
                    <a:lumMod val="50000"/>
                  </a:schemeClr>
                </a:solidFill>
                <a:latin typeface="Times New Roman" panose="02020603050405020304" pitchFamily="18" charset="0"/>
                <a:cs typeface="Times New Roman" panose="02020603050405020304" pitchFamily="18" charset="0"/>
              </a:rPr>
              <a:t>років </a:t>
            </a:r>
            <a:r>
              <a:rPr lang="uk-UA" sz="5600" dirty="0" smtClean="0">
                <a:solidFill>
                  <a:schemeClr val="tx2">
                    <a:lumMod val="50000"/>
                  </a:schemeClr>
                </a:solidFill>
                <a:latin typeface="Times New Roman" panose="02020603050405020304" pitchFamily="18" charset="0"/>
                <a:cs typeface="Times New Roman" panose="02020603050405020304" pitchFamily="18" charset="0"/>
              </a:rPr>
              <a:t>тому </a:t>
            </a:r>
            <a:r>
              <a:rPr lang="uk-UA" sz="5600" dirty="0">
                <a:solidFill>
                  <a:schemeClr val="tx2">
                    <a:lumMod val="50000"/>
                  </a:schemeClr>
                </a:solidFill>
                <a:latin typeface="Times New Roman" panose="02020603050405020304" pitchFamily="18" charset="0"/>
                <a:cs typeface="Times New Roman" panose="02020603050405020304" pitchFamily="18" charset="0"/>
              </a:rPr>
              <a:t>за різних обставин унікальні аутентичні меблі розійшлися по різним закладам </a:t>
            </a:r>
            <a:r>
              <a:rPr lang="uk-UA" sz="5600" dirty="0" smtClean="0">
                <a:solidFill>
                  <a:schemeClr val="tx2">
                    <a:lumMod val="50000"/>
                  </a:schemeClr>
                </a:solidFill>
                <a:latin typeface="Times New Roman" panose="02020603050405020304" pitchFamily="18" charset="0"/>
                <a:cs typeface="Times New Roman" panose="02020603050405020304" pitchFamily="18" charset="0"/>
              </a:rPr>
              <a:t>столиці. </a:t>
            </a:r>
            <a:endParaRPr lang="ru-RU" sz="5600"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ru-RU" dirty="0"/>
          </a:p>
        </p:txBody>
      </p:sp>
      <p:sp>
        <p:nvSpPr>
          <p:cNvPr id="5" name="Заголовок 1"/>
          <p:cNvSpPr txBox="1">
            <a:spLocks/>
          </p:cNvSpPr>
          <p:nvPr/>
        </p:nvSpPr>
        <p:spPr>
          <a:xfrm>
            <a:off x="323528" y="164550"/>
            <a:ext cx="8229600" cy="93610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ru-RU" sz="6600" dirty="0">
              <a:latin typeface="Monotype Corsiva" pitchFamily="66" charset="0"/>
            </a:endParaRPr>
          </a:p>
        </p:txBody>
      </p:sp>
      <p:sp>
        <p:nvSpPr>
          <p:cNvPr id="6" name="TextBox 5"/>
          <p:cNvSpPr txBox="1"/>
          <p:nvPr/>
        </p:nvSpPr>
        <p:spPr>
          <a:xfrm>
            <a:off x="514387" y="957454"/>
            <a:ext cx="2232248" cy="523220"/>
          </a:xfrm>
          <a:prstGeom prst="rect">
            <a:avLst/>
          </a:prstGeom>
          <a:noFill/>
        </p:spPr>
        <p:txBody>
          <a:bodyPr wrap="square" rtlCol="0">
            <a:spAutoFit/>
          </a:bodyPr>
          <a:lstStyle/>
          <a:p>
            <a:r>
              <a:rPr lang="uk-UA" dirty="0" smtClean="0"/>
              <a:t>              </a:t>
            </a: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Було</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4814317" y="957454"/>
            <a:ext cx="3888432" cy="523220"/>
          </a:xfrm>
          <a:prstGeom prst="rect">
            <a:avLst/>
          </a:prstGeom>
          <a:noFill/>
        </p:spPr>
        <p:txBody>
          <a:bodyPr wrap="square" rtlCol="0">
            <a:spAutoFit/>
          </a:bodyPr>
          <a:lstStyle/>
          <a:p>
            <a:pPr algn="ctr">
              <a:spcBef>
                <a:spcPct val="50000"/>
              </a:spcBef>
            </a:pP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В кінці звітного року</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5032065" y="1500882"/>
            <a:ext cx="3569580" cy="1092607"/>
          </a:xfrm>
          <a:prstGeom prst="rect">
            <a:avLst/>
          </a:prstGeom>
          <a:noFill/>
        </p:spPr>
        <p:txBody>
          <a:bodyPr wrap="square" rtlCol="0">
            <a:spAutoFit/>
          </a:bodyPr>
          <a:lstStyle/>
          <a:p>
            <a:pPr algn="just"/>
            <a:r>
              <a:rPr lang="uk-UA" sz="1300" dirty="0">
                <a:solidFill>
                  <a:schemeClr val="tx2">
                    <a:lumMod val="50000"/>
                  </a:schemeClr>
                </a:solidFill>
                <a:latin typeface="Times New Roman" panose="02020603050405020304" pitchFamily="18" charset="0"/>
                <a:cs typeface="Times New Roman" panose="02020603050405020304" pitchFamily="18" charset="0"/>
              </a:rPr>
              <a:t>З ініціативи та завдяки зусиллям керівництва міста до Шоколадного будинку повернулася значна частина аутентичних меблів. </a:t>
            </a:r>
          </a:p>
          <a:p>
            <a:pPr algn="just"/>
            <a:r>
              <a:rPr lang="uk-UA" sz="1300" dirty="0">
                <a:solidFill>
                  <a:schemeClr val="tx2">
                    <a:lumMod val="50000"/>
                  </a:schemeClr>
                </a:solidFill>
                <a:latin typeface="Times New Roman" panose="02020603050405020304" pitchFamily="18" charset="0"/>
                <a:cs typeface="Times New Roman" panose="02020603050405020304" pitchFamily="18" charset="0"/>
              </a:rPr>
              <a:t>Процес їх реставрації вже розпочався.</a:t>
            </a:r>
          </a:p>
          <a:p>
            <a:pPr marL="266700" indent="-266700" algn="just">
              <a:spcAft>
                <a:spcPts val="0"/>
              </a:spcAft>
            </a:pPr>
            <a:r>
              <a:rPr lang="uk-UA" sz="1300" dirty="0" smtClean="0">
                <a:latin typeface="Times New Roman"/>
                <a:ea typeface="Calibri"/>
                <a:cs typeface="Times New Roman"/>
              </a:rPr>
              <a:t>      </a:t>
            </a:r>
          </a:p>
        </p:txBody>
      </p:sp>
      <p:sp>
        <p:nvSpPr>
          <p:cNvPr id="9" name="Объект 2"/>
          <p:cNvSpPr txBox="1">
            <a:spLocks/>
          </p:cNvSpPr>
          <p:nvPr/>
        </p:nvSpPr>
        <p:spPr>
          <a:xfrm>
            <a:off x="215505" y="4696925"/>
            <a:ext cx="2772308" cy="170081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endParaRPr lang="ru-RU" dirty="0"/>
          </a:p>
        </p:txBody>
      </p:sp>
      <p:sp>
        <p:nvSpPr>
          <p:cNvPr id="10" name="TextBox 9"/>
          <p:cNvSpPr txBox="1"/>
          <p:nvPr/>
        </p:nvSpPr>
        <p:spPr>
          <a:xfrm>
            <a:off x="770137" y="4165280"/>
            <a:ext cx="1944216" cy="523220"/>
          </a:xfrm>
          <a:prstGeom prst="rect">
            <a:avLst/>
          </a:prstGeom>
          <a:noFill/>
        </p:spPr>
        <p:txBody>
          <a:bodyPr wrap="square" rtlCol="0">
            <a:spAutoFit/>
          </a:bodyPr>
          <a:lstStyle/>
          <a:p>
            <a:pPr algn="ctr">
              <a:spcBef>
                <a:spcPct val="50000"/>
              </a:spcBef>
            </a:pP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В процесі</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5456784" y="4173705"/>
            <a:ext cx="2304256" cy="523220"/>
          </a:xfrm>
          <a:prstGeom prst="rect">
            <a:avLst/>
          </a:prstGeom>
          <a:noFill/>
        </p:spPr>
        <p:txBody>
          <a:bodyPr wrap="square" rtlCol="0">
            <a:spAutoFit/>
          </a:bodyPr>
          <a:lstStyle/>
          <a:p>
            <a:r>
              <a:rPr lang="uk-UA" dirty="0" smtClean="0"/>
              <a:t>            </a:t>
            </a: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Майбутнє</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4906051" y="4696925"/>
            <a:ext cx="3888432" cy="1585049"/>
          </a:xfrm>
          <a:prstGeom prst="rect">
            <a:avLst/>
          </a:prstGeom>
          <a:noFill/>
        </p:spPr>
        <p:txBody>
          <a:bodyPr wrap="square" rtlCol="0">
            <a:spAutoFit/>
          </a:bodyPr>
          <a:lstStyle/>
          <a:p>
            <a:pPr marL="180340" indent="-180340" algn="just"/>
            <a:r>
              <a:rPr lang="uk-UA" sz="1300" dirty="0" smtClean="0">
                <a:latin typeface="Times New Roman"/>
                <a:ea typeface="Calibri"/>
                <a:cs typeface="Times New Roman"/>
              </a:rPr>
              <a:t>    </a:t>
            </a:r>
            <a:r>
              <a:rPr lang="uk-UA" sz="1400" dirty="0" smtClean="0">
                <a:solidFill>
                  <a:schemeClr val="tx2">
                    <a:lumMod val="50000"/>
                  </a:schemeClr>
                </a:solidFill>
                <a:latin typeface="Times New Roman" panose="02020603050405020304" pitchFamily="18" charset="0"/>
                <a:cs typeface="Times New Roman" panose="02020603050405020304" pitchFamily="18" charset="0"/>
              </a:rPr>
              <a:t>Опрацьовується можливість організації довготривалих монографічних виставок скульптури і декоративно-прикладного мистецтва з приватних колекцій у декількох залах особняка, а також експозиція паркової скульптури у дворі музею.</a:t>
            </a:r>
          </a:p>
          <a:p>
            <a:pPr marL="180340" indent="-180340" algn="just">
              <a:spcAft>
                <a:spcPts val="0"/>
              </a:spcAft>
            </a:pPr>
            <a:endParaRPr lang="uk-UA" sz="1300" dirty="0">
              <a:solidFill>
                <a:schemeClr val="tx2">
                  <a:lumMod val="50000"/>
                </a:schemeClr>
              </a:solidFill>
              <a:latin typeface="Times New Roman"/>
              <a:ea typeface="Calibri"/>
              <a:cs typeface="Times New Roman"/>
            </a:endParaRPr>
          </a:p>
        </p:txBody>
      </p:sp>
      <p:pic>
        <p:nvPicPr>
          <p:cNvPr id="13" name="Рисунок 1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131841" y="2204864"/>
            <a:ext cx="1900224" cy="2591968"/>
          </a:xfrm>
          <a:prstGeom prst="rect">
            <a:avLst/>
          </a:prstGeom>
        </p:spPr>
      </p:pic>
      <p:pic>
        <p:nvPicPr>
          <p:cNvPr id="15" name="Рисунок 1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7760" y="4957738"/>
            <a:ext cx="1934305" cy="1440000"/>
          </a:xfrm>
          <a:prstGeom prst="rect">
            <a:avLst/>
          </a:prstGeom>
        </p:spPr>
      </p:pic>
      <p:pic>
        <p:nvPicPr>
          <p:cNvPr id="16" name="Рисунок 1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40557" y="3083523"/>
            <a:ext cx="2197299" cy="1090182"/>
          </a:xfrm>
          <a:prstGeom prst="rect">
            <a:avLst/>
          </a:prstGeom>
        </p:spPr>
      </p:pic>
      <p:pic>
        <p:nvPicPr>
          <p:cNvPr id="17" name="Рисунок 16"/>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780591" y="2773767"/>
            <a:ext cx="2139352" cy="1440000"/>
          </a:xfrm>
          <a:prstGeom prst="rect">
            <a:avLst/>
          </a:prstGeom>
        </p:spPr>
      </p:pic>
      <p:sp>
        <p:nvSpPr>
          <p:cNvPr id="3" name="TextBox 2"/>
          <p:cNvSpPr txBox="1"/>
          <p:nvPr/>
        </p:nvSpPr>
        <p:spPr>
          <a:xfrm>
            <a:off x="-63946" y="4660923"/>
            <a:ext cx="3051759" cy="1092607"/>
          </a:xfrm>
          <a:prstGeom prst="rect">
            <a:avLst/>
          </a:prstGeom>
          <a:noFill/>
        </p:spPr>
        <p:txBody>
          <a:bodyPr wrap="square" rtlCol="0">
            <a:spAutoFit/>
          </a:bodyPr>
          <a:lstStyle/>
          <a:p>
            <a:pPr marL="266700" indent="-266700" algn="just">
              <a:spcAft>
                <a:spcPts val="0"/>
              </a:spcAft>
            </a:pPr>
            <a:r>
              <a:rPr lang="uk-UA" sz="1300" dirty="0" smtClean="0">
                <a:solidFill>
                  <a:schemeClr val="tx2">
                    <a:lumMod val="50000"/>
                  </a:schemeClr>
                </a:solidFill>
                <a:latin typeface="Times New Roman" panose="02020603050405020304" pitchFamily="18" charset="0"/>
                <a:cs typeface="Times New Roman" panose="02020603050405020304" pitchFamily="18" charset="0"/>
              </a:rPr>
              <a:t>       До </a:t>
            </a:r>
            <a:r>
              <a:rPr lang="uk-UA" sz="1300" dirty="0">
                <a:solidFill>
                  <a:schemeClr val="tx2">
                    <a:lumMod val="50000"/>
                  </a:schemeClr>
                </a:solidFill>
                <a:latin typeface="Times New Roman" panose="02020603050405020304" pitchFamily="18" charset="0"/>
                <a:cs typeface="Times New Roman" panose="02020603050405020304" pitchFamily="18" charset="0"/>
              </a:rPr>
              <a:t>кінця року у залах Шоколадного будинку </a:t>
            </a:r>
            <a:r>
              <a:rPr lang="uk-UA" sz="1300" dirty="0" smtClean="0">
                <a:solidFill>
                  <a:schemeClr val="tx2">
                    <a:lumMod val="50000"/>
                  </a:schemeClr>
                </a:solidFill>
                <a:latin typeface="Times New Roman" panose="02020603050405020304" pitchFamily="18" charset="0"/>
                <a:cs typeface="Times New Roman" panose="02020603050405020304" pitchFamily="18" charset="0"/>
              </a:rPr>
              <a:t>планується створити </a:t>
            </a:r>
            <a:r>
              <a:rPr lang="uk-UA" sz="1300" dirty="0">
                <a:solidFill>
                  <a:schemeClr val="tx2">
                    <a:lumMod val="50000"/>
                  </a:schemeClr>
                </a:solidFill>
                <a:latin typeface="Times New Roman" panose="02020603050405020304" pitchFamily="18" charset="0"/>
                <a:cs typeface="Times New Roman" panose="02020603050405020304" pitchFamily="18" charset="0"/>
              </a:rPr>
              <a:t>експозицію скульптури і декоративно-прикладного мистецтва (посуд, предмети інтер’єру тощо).</a:t>
            </a:r>
          </a:p>
        </p:txBody>
      </p:sp>
    </p:spTree>
    <p:extLst>
      <p:ext uri="{BB962C8B-B14F-4D97-AF65-F5344CB8AC3E}">
        <p14:creationId xmlns:p14="http://schemas.microsoft.com/office/powerpoint/2010/main" val="20933636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284257" y="1917751"/>
            <a:ext cx="2746648" cy="1468759"/>
          </a:xfrm>
        </p:spPr>
        <p:txBody>
          <a:bodyPr>
            <a:normAutofit fontScale="62500" lnSpcReduction="20000"/>
          </a:bodyPr>
          <a:lstStyle/>
          <a:p>
            <a:pPr marL="0" lvl="0" indent="0" algn="just">
              <a:buNone/>
            </a:pPr>
            <a:r>
              <a:rPr lang="uk-UA" dirty="0">
                <a:solidFill>
                  <a:schemeClr val="tx2">
                    <a:lumMod val="50000"/>
                  </a:schemeClr>
                </a:solidFill>
                <a:latin typeface="Times New Roman" panose="02020603050405020304" pitchFamily="18" charset="0"/>
                <a:cs typeface="Times New Roman" panose="02020603050405020304" pitchFamily="18" charset="0"/>
              </a:rPr>
              <a:t>Будівництво Театру на Подолі розпочалося у 1992 </a:t>
            </a:r>
            <a:r>
              <a:rPr lang="uk-UA" dirty="0" smtClean="0">
                <a:solidFill>
                  <a:schemeClr val="tx2">
                    <a:lumMod val="50000"/>
                  </a:schemeClr>
                </a:solidFill>
                <a:latin typeface="Times New Roman" panose="02020603050405020304" pitchFamily="18" charset="0"/>
                <a:cs typeface="Times New Roman" panose="02020603050405020304" pitchFamily="18" charset="0"/>
              </a:rPr>
              <a:t>році.</a:t>
            </a:r>
          </a:p>
          <a:p>
            <a:pPr marL="0" lvl="0" indent="0" algn="just">
              <a:buNone/>
            </a:pPr>
            <a:r>
              <a:rPr lang="uk-UA" dirty="0" smtClean="0">
                <a:solidFill>
                  <a:schemeClr val="tx2">
                    <a:lumMod val="50000"/>
                  </a:schemeClr>
                </a:solidFill>
                <a:latin typeface="Times New Roman" panose="02020603050405020304" pitchFamily="18" charset="0"/>
                <a:cs typeface="Times New Roman" panose="02020603050405020304" pitchFamily="18" charset="0"/>
              </a:rPr>
              <a:t>В </a:t>
            </a:r>
            <a:r>
              <a:rPr lang="uk-UA" dirty="0">
                <a:solidFill>
                  <a:schemeClr val="tx2">
                    <a:lumMod val="50000"/>
                  </a:schemeClr>
                </a:solidFill>
                <a:latin typeface="Times New Roman" panose="02020603050405020304" pitchFamily="18" charset="0"/>
                <a:cs typeface="Times New Roman" panose="02020603050405020304" pitchFamily="18" charset="0"/>
              </a:rPr>
              <a:t>2006 році будівництво припинилося повністю і не зрушило з місця до сьогодні</a:t>
            </a:r>
            <a:r>
              <a:rPr lang="uk-UA" dirty="0">
                <a:solidFill>
                  <a:schemeClr val="tx1"/>
                </a:solidFill>
                <a:latin typeface="Times New Roman" panose="02020603050405020304" pitchFamily="18" charset="0"/>
                <a:cs typeface="Times New Roman" panose="02020603050405020304" pitchFamily="18" charset="0"/>
              </a:rPr>
              <a:t>.</a:t>
            </a:r>
          </a:p>
          <a:p>
            <a:pPr marL="0" indent="0">
              <a:buNone/>
            </a:pPr>
            <a:endParaRPr lang="ru-RU" dirty="0"/>
          </a:p>
        </p:txBody>
      </p:sp>
      <p:sp>
        <p:nvSpPr>
          <p:cNvPr id="5" name="TextBox 4"/>
          <p:cNvSpPr txBox="1"/>
          <p:nvPr/>
        </p:nvSpPr>
        <p:spPr>
          <a:xfrm>
            <a:off x="415108" y="1394531"/>
            <a:ext cx="2232248" cy="523220"/>
          </a:xfrm>
          <a:prstGeom prst="rect">
            <a:avLst/>
          </a:prstGeom>
          <a:noFill/>
        </p:spPr>
        <p:txBody>
          <a:bodyPr wrap="square" rtlCol="0">
            <a:spAutoFit/>
          </a:bodyPr>
          <a:lstStyle/>
          <a:p>
            <a:r>
              <a:rPr lang="uk-UA" dirty="0" smtClean="0"/>
              <a:t>                 </a:t>
            </a: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Було</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4946898" y="1394531"/>
            <a:ext cx="3888432" cy="523220"/>
          </a:xfrm>
          <a:prstGeom prst="rect">
            <a:avLst/>
          </a:prstGeom>
          <a:noFill/>
        </p:spPr>
        <p:txBody>
          <a:bodyPr wrap="square" rtlCol="0">
            <a:spAutoFit/>
          </a:bodyPr>
          <a:lstStyle/>
          <a:p>
            <a:pPr algn="ctr">
              <a:spcBef>
                <a:spcPct val="50000"/>
              </a:spcBef>
            </a:pP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    В кінці звітного року</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5307196" y="1988840"/>
            <a:ext cx="3411865" cy="1600438"/>
          </a:xfrm>
          <a:prstGeom prst="rect">
            <a:avLst/>
          </a:prstGeom>
          <a:noFill/>
        </p:spPr>
        <p:txBody>
          <a:bodyPr wrap="square" rtlCol="0">
            <a:spAutoFit/>
          </a:bodyPr>
          <a:lstStyle/>
          <a:p>
            <a:pPr algn="just"/>
            <a:r>
              <a:rPr lang="uk-UA" sz="1400" dirty="0">
                <a:solidFill>
                  <a:schemeClr val="tx2">
                    <a:lumMod val="50000"/>
                  </a:schemeClr>
                </a:solidFill>
                <a:latin typeface="Times New Roman" panose="02020603050405020304" pitchFamily="18" charset="0"/>
                <a:cs typeface="Times New Roman" panose="02020603050405020304" pitchFamily="18" charset="0"/>
              </a:rPr>
              <a:t>В результаті безпрецедентної роботи  з пошуку позабюджетних джерел фінансування знайдено мецената ДП «Кондитерська корпорація «</a:t>
            </a:r>
            <a:r>
              <a:rPr lang="uk-UA" sz="1400" dirty="0" err="1">
                <a:solidFill>
                  <a:schemeClr val="tx2">
                    <a:lumMod val="50000"/>
                  </a:schemeClr>
                </a:solidFill>
                <a:latin typeface="Times New Roman" panose="02020603050405020304" pitchFamily="18" charset="0"/>
                <a:cs typeface="Times New Roman" panose="02020603050405020304" pitchFamily="18" charset="0"/>
              </a:rPr>
              <a:t>Рошен</a:t>
            </a:r>
            <a:r>
              <a:rPr lang="uk-UA" sz="1400" dirty="0">
                <a:solidFill>
                  <a:schemeClr val="tx2">
                    <a:lumMod val="50000"/>
                  </a:schemeClr>
                </a:solidFill>
                <a:latin typeface="Times New Roman" panose="02020603050405020304" pitchFamily="18" charset="0"/>
                <a:cs typeface="Times New Roman" panose="02020603050405020304" pitchFamily="18" charset="0"/>
              </a:rPr>
              <a:t>», який на благодійній основі завершить реконструкцію будівель Театру на Подолі. Орієнтовна вартість робіт </a:t>
            </a:r>
            <a:r>
              <a:rPr lang="uk-UA" sz="1400" b="1" dirty="0">
                <a:solidFill>
                  <a:schemeClr val="tx2">
                    <a:lumMod val="50000"/>
                  </a:schemeClr>
                </a:solidFill>
                <a:latin typeface="Times New Roman" panose="02020603050405020304" pitchFamily="18" charset="0"/>
                <a:cs typeface="Times New Roman" panose="02020603050405020304" pitchFamily="18" charset="0"/>
              </a:rPr>
              <a:t>150 млн. грн.</a:t>
            </a:r>
          </a:p>
        </p:txBody>
      </p:sp>
      <p:sp>
        <p:nvSpPr>
          <p:cNvPr id="8" name="Объект 2"/>
          <p:cNvSpPr txBox="1">
            <a:spLocks/>
          </p:cNvSpPr>
          <p:nvPr/>
        </p:nvSpPr>
        <p:spPr>
          <a:xfrm>
            <a:off x="382541" y="4346550"/>
            <a:ext cx="2550081" cy="963821"/>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None/>
            </a:pPr>
            <a:r>
              <a:rPr lang="uk-UA" sz="1400" dirty="0" smtClean="0">
                <a:solidFill>
                  <a:schemeClr val="tx2">
                    <a:lumMod val="50000"/>
                  </a:schemeClr>
                </a:solidFill>
                <a:latin typeface="Times New Roman" panose="02020603050405020304" pitchFamily="18" charset="0"/>
                <a:cs typeface="Times New Roman" panose="02020603050405020304" pitchFamily="18" charset="0"/>
              </a:rPr>
              <a:t>Роботи з реконструкції будівель Театру на Подолі вже розпочалися. </a:t>
            </a:r>
            <a:endParaRPr lang="en-US" sz="1400" dirty="0" smtClean="0">
              <a:solidFill>
                <a:schemeClr val="tx2">
                  <a:lumMod val="50000"/>
                </a:schemeClr>
              </a:solidFill>
              <a:latin typeface="Times New Roman" panose="02020603050405020304" pitchFamily="18" charset="0"/>
              <a:cs typeface="Times New Roman" panose="02020603050405020304" pitchFamily="18" charset="0"/>
            </a:endParaRPr>
          </a:p>
          <a:p>
            <a:pPr marL="0" indent="0" algn="just">
              <a:buNone/>
            </a:pPr>
            <a:endParaRPr lang="uk-UA" sz="1500" dirty="0" smtClean="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85473" y="3777280"/>
            <a:ext cx="1944216" cy="523220"/>
          </a:xfrm>
          <a:prstGeom prst="rect">
            <a:avLst/>
          </a:prstGeom>
          <a:noFill/>
        </p:spPr>
        <p:txBody>
          <a:bodyPr wrap="square" rtlCol="0">
            <a:spAutoFit/>
          </a:bodyPr>
          <a:lstStyle/>
          <a:p>
            <a:pPr algn="ctr">
              <a:spcBef>
                <a:spcPct val="50000"/>
              </a:spcBef>
            </a:pP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В процесі</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5506566" y="3823749"/>
            <a:ext cx="2304256" cy="523220"/>
          </a:xfrm>
          <a:prstGeom prst="rect">
            <a:avLst/>
          </a:prstGeom>
          <a:noFill/>
        </p:spPr>
        <p:txBody>
          <a:bodyPr wrap="square" rtlCol="0">
            <a:spAutoFit/>
          </a:bodyPr>
          <a:lstStyle/>
          <a:p>
            <a:r>
              <a:rPr lang="uk-UA" dirty="0" smtClean="0"/>
              <a:t>            </a:t>
            </a: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Майбутнє</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5131081" y="4310516"/>
            <a:ext cx="3607403" cy="738664"/>
          </a:xfrm>
          <a:prstGeom prst="rect">
            <a:avLst/>
          </a:prstGeom>
          <a:noFill/>
        </p:spPr>
        <p:txBody>
          <a:bodyPr wrap="square" rtlCol="0">
            <a:spAutoFit/>
          </a:bodyPr>
          <a:lstStyle/>
          <a:p>
            <a:pPr marL="266700" indent="-266700" algn="just"/>
            <a:r>
              <a:rPr lang="uk-UA" sz="1300" dirty="0" smtClean="0">
                <a:solidFill>
                  <a:schemeClr val="tx2">
                    <a:lumMod val="50000"/>
                  </a:schemeClr>
                </a:solidFill>
                <a:latin typeface="Times New Roman"/>
                <a:ea typeface="Calibri"/>
                <a:cs typeface="Times New Roman"/>
              </a:rPr>
              <a:t>       </a:t>
            </a:r>
            <a:r>
              <a:rPr lang="uk-UA" sz="1400" dirty="0" smtClean="0">
                <a:solidFill>
                  <a:schemeClr val="tx2">
                    <a:lumMod val="50000"/>
                  </a:schemeClr>
                </a:solidFill>
                <a:latin typeface="Times New Roman" panose="02020603050405020304" pitchFamily="18" charset="0"/>
                <a:cs typeface="Times New Roman" panose="02020603050405020304" pitchFamily="18" charset="0"/>
              </a:rPr>
              <a:t>Після  23 років марних сподівань планується, що Театр на Подолі святкуватиме новосілля у </a:t>
            </a:r>
            <a:r>
              <a:rPr lang="uk-UA" sz="1400" b="1" dirty="0" smtClean="0">
                <a:solidFill>
                  <a:schemeClr val="tx2">
                    <a:lumMod val="50000"/>
                  </a:schemeClr>
                </a:solidFill>
                <a:latin typeface="Times New Roman" panose="02020603050405020304" pitchFamily="18" charset="0"/>
                <a:cs typeface="Times New Roman" panose="02020603050405020304" pitchFamily="18" charset="0"/>
              </a:rPr>
              <a:t>2016</a:t>
            </a:r>
            <a:r>
              <a:rPr lang="uk-UA" sz="1400" dirty="0" smtClean="0">
                <a:solidFill>
                  <a:schemeClr val="tx2">
                    <a:lumMod val="50000"/>
                  </a:schemeClr>
                </a:solidFill>
                <a:latin typeface="Times New Roman" panose="02020603050405020304" pitchFamily="18" charset="0"/>
                <a:cs typeface="Times New Roman" panose="02020603050405020304" pitchFamily="18" charset="0"/>
              </a:rPr>
              <a:t> році.  </a:t>
            </a:r>
            <a:endParaRPr lang="uk-UA" sz="14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179512" y="116632"/>
            <a:ext cx="8820980" cy="1261884"/>
          </a:xfrm>
          <a:prstGeom prst="rect">
            <a:avLst/>
          </a:prstGeom>
        </p:spPr>
        <p:txBody>
          <a:bodyPr wrap="square">
            <a:spAutoFit/>
          </a:bodyPr>
          <a:lstStyle/>
          <a:p>
            <a:pPr lvl="0" algn="ctr">
              <a:defRPr/>
            </a:pPr>
            <a:r>
              <a:rPr lang="uk-UA" sz="4000" kern="0" dirty="0">
                <a:solidFill>
                  <a:schemeClr val="bg1"/>
                </a:solidFill>
                <a:latin typeface="Monotype Corsiva" pitchFamily="66" charset="0"/>
                <a:cs typeface="Times New Roman" pitchFamily="18" charset="0"/>
              </a:rPr>
              <a:t>ТЕАТР НА ПОДОЛІ</a:t>
            </a:r>
            <a:br>
              <a:rPr lang="uk-UA" sz="4000" kern="0" dirty="0">
                <a:solidFill>
                  <a:schemeClr val="bg1"/>
                </a:solidFill>
                <a:latin typeface="Monotype Corsiva" pitchFamily="66" charset="0"/>
                <a:cs typeface="Times New Roman" pitchFamily="18" charset="0"/>
              </a:rPr>
            </a:br>
            <a:r>
              <a:rPr lang="uk-UA" sz="3600" kern="0" dirty="0">
                <a:solidFill>
                  <a:schemeClr val="bg1"/>
                </a:solidFill>
                <a:latin typeface="Monotype Corsiva" pitchFamily="66" charset="0"/>
                <a:cs typeface="Times New Roman" pitchFamily="18" charset="0"/>
              </a:rPr>
              <a:t>(</a:t>
            </a:r>
            <a:r>
              <a:rPr lang="uk-UA" sz="2800" kern="0" dirty="0">
                <a:solidFill>
                  <a:schemeClr val="bg1"/>
                </a:solidFill>
                <a:latin typeface="Monotype Corsiva" pitchFamily="66" charset="0"/>
                <a:cs typeface="Times New Roman" pitchFamily="18" charset="0"/>
              </a:rPr>
              <a:t>Київський академічний драматичний театр)</a:t>
            </a:r>
            <a:endParaRPr lang="ru-RU" sz="2800" kern="0" dirty="0">
              <a:solidFill>
                <a:schemeClr val="bg1"/>
              </a:solidFill>
              <a:latin typeface="Monotype Corsiva" pitchFamily="66" charset="0"/>
              <a:cs typeface="Times New Roman" pitchFamily="18" charset="0"/>
            </a:endParaRPr>
          </a:p>
        </p:txBody>
      </p:sp>
      <p:pic>
        <p:nvPicPr>
          <p:cNvPr id="13" name="Рисунок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436482"/>
            <a:ext cx="2304142" cy="135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Рисунок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7123" y="2919742"/>
            <a:ext cx="2350073" cy="139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Рисунок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189" y="4437112"/>
            <a:ext cx="2342008" cy="193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2264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195</TotalTime>
  <Words>722</Words>
  <Application>Microsoft Office PowerPoint</Application>
  <PresentationFormat>Экран (4:3)</PresentationFormat>
  <Paragraphs>69</Paragraphs>
  <Slides>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Волна</vt:lpstr>
      <vt:lpstr>Фінансування</vt:lpstr>
      <vt:lpstr>Активізація концертної діяльності</vt:lpstr>
      <vt:lpstr> Соціальне партнерство </vt:lpstr>
      <vt:lpstr> «Шоколадний будинок» </vt:lpstr>
      <vt:lpstr>Презентация PowerPoint</vt:lpstr>
    </vt:vector>
  </TitlesOfParts>
  <Company>Bukmop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Фінансування</dc:title>
  <dc:creator>Олег</dc:creator>
  <cp:lastModifiedBy>adm2</cp:lastModifiedBy>
  <cp:revision>24</cp:revision>
  <cp:lastPrinted>2015-06-03T14:55:43Z</cp:lastPrinted>
  <dcterms:created xsi:type="dcterms:W3CDTF">2015-06-03T10:35:37Z</dcterms:created>
  <dcterms:modified xsi:type="dcterms:W3CDTF">2015-07-14T07:43:38Z</dcterms:modified>
</cp:coreProperties>
</file>