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8" r:id="rId4"/>
    <p:sldId id="262" r:id="rId5"/>
    <p:sldId id="257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C6C3-E376-45F9-894D-748DF1768DB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AA3A-B46B-4EE8-9C6F-69107E062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ocportal.info/wp-content/uploads/2015/01/kyivrad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692696"/>
            <a:ext cx="9144000" cy="51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ВИКОНАВЧИЙ ОРГАН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КИЇВСЬКОЇ МІСЬКОЇ РАДИ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(КИЇВСЬКА МІСЬКА ДЕРЖАВНА АДМІНІСТРАЦІЯ)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АПАРАТ</a:t>
            </a:r>
          </a:p>
          <a:p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рік роботи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lh3.ggpht.com/4n9cT8EM11ZXc00Rqf9cE3lMGMTv5jaTEOO-Icu6eJeGUARw-OWI5dbq5zcR7FK7BuY=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64704"/>
            <a:ext cx="1489348" cy="1489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htekct.org.ua/wp-content/uploads/2012/12/stryktyra-sait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0868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248472" cy="3312368"/>
          </a:xfrm>
          <a:solidFill>
            <a:srgbClr val="FF0000">
              <a:alpha val="40000"/>
            </a:srgb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БУЛО: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Хаотична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структура КМДА: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підрозділи КМДА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325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співробітників апарату</a:t>
            </a:r>
          </a:p>
          <a:p>
            <a:pPr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Центр надання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адмінпослуг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утворений не як окремий підрозділ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всупереч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закону</a:t>
            </a:r>
          </a:p>
          <a:p>
            <a:pPr>
              <a:spcBef>
                <a:spcPts val="0"/>
              </a:spcBef>
              <a:buNone/>
            </a:pPr>
            <a:endParaRPr lang="uk-UA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392488" cy="3312368"/>
          </a:xfrm>
          <a:solidFill>
            <a:srgbClr val="00B050">
              <a:alpha val="40000"/>
            </a:srgb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СТАЛО: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Впорядковано: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підрозділ КМДА (-3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275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співробітників апарату               (-15%)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адмінпослуг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окремий підрозділ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КМДА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23528" y="4221088"/>
            <a:ext cx="4248472" cy="2448272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ПРОЦЕСІ</a:t>
            </a:r>
            <a:r>
              <a:rPr lang="uk-UA" sz="2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kumimoji="0" lang="uk-UA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підрозділу архітектурно-будівельного</a:t>
            </a:r>
            <a:r>
              <a:rPr kumimoji="0" lang="uk-UA" sz="22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контролю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200" b="1" baseline="0" dirty="0" smtClean="0">
                <a:latin typeface="Times New Roman" pitchFamily="18" charset="0"/>
                <a:cs typeface="Times New Roman" pitchFamily="18" charset="0"/>
              </a:rPr>
              <a:t>Залучення </a:t>
            </a:r>
            <a:r>
              <a:rPr lang="uk-UA" sz="2200" baseline="0" dirty="0" smtClean="0">
                <a:latin typeface="Times New Roman" pitchFamily="18" charset="0"/>
                <a:cs typeface="Times New Roman" pitchFamily="18" charset="0"/>
              </a:rPr>
              <a:t>молоді до стажування в КМДА</a:t>
            </a:r>
            <a:endParaRPr kumimoji="0" lang="uk-UA" sz="2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72000" y="4221088"/>
            <a:ext cx="4392488" cy="2448272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ПЕРСПЕКТИВА</a:t>
            </a:r>
            <a:r>
              <a:rPr lang="uk-UA" sz="2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kumimoji="0" lang="uk-UA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установи із надання безоплатної</a:t>
            </a:r>
            <a:r>
              <a:rPr kumimoji="0" lang="uk-UA" sz="22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правової допомоги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200" b="1" baseline="0" dirty="0" smtClean="0">
                <a:latin typeface="Times New Roman" pitchFamily="18" charset="0"/>
                <a:cs typeface="Times New Roman" pitchFamily="18" charset="0"/>
              </a:rPr>
              <a:t>Утворенн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муніципальної міліції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uk-UA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філій центрів надання </a:t>
            </a:r>
            <a:r>
              <a:rPr kumimoji="0" lang="uk-UA" sz="22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адмінпослуг</a:t>
            </a:r>
            <a:endParaRPr kumimoji="0" lang="uk-UA" sz="2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rohobych.com.ua/wp-content/uploads/2012/12/lup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212" r="157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ПРОЗОРІСТЬ ДІЯЛЬНОСТІ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248472" cy="3672408"/>
          </a:xfrm>
          <a:solidFill>
            <a:srgbClr val="FF0000">
              <a:alpha val="40000"/>
            </a:srgbClr>
          </a:solidFill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БУЛО: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Закритий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вхід в мерію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Кабінетна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система чиновників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публікації розпоряджень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Закрита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інформація про КМДА</a:t>
            </a:r>
          </a:p>
          <a:p>
            <a:pPr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належної роботи системи обліку публічної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інформації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інформації та звітів про виконання програм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 витрату коштів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320480" cy="3672408"/>
          </a:xfrm>
          <a:solidFill>
            <a:srgbClr val="00B050">
              <a:alpha val="40000"/>
            </a:srgbClr>
          </a:solidFill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СТАЛО: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вхід в мерію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Прозорий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офіс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І поверсі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розпорядження на сайті</a:t>
            </a:r>
          </a:p>
          <a:p>
            <a:pPr>
              <a:spcBef>
                <a:spcPts val="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 сайті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структура, положення, штатний розпис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системі обліку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всі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документи, які випускає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КМДА</a:t>
            </a:r>
          </a:p>
          <a:p>
            <a:pPr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Звіти про виконання програм  та витрату коштів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вже на сайті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23528" y="4581128"/>
            <a:ext cx="4248472" cy="1872208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ПРОЦЕСІ</a:t>
            </a:r>
            <a:r>
              <a:rPr lang="uk-UA" sz="2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uk-UA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</a:t>
            </a:r>
            <a:r>
              <a:rPr kumimoji="0" lang="uk-UA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електронний</a:t>
            </a:r>
            <a:r>
              <a:rPr kumimoji="0" lang="uk-UA" sz="22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документообіг</a:t>
            </a:r>
            <a:endParaRPr kumimoji="0" lang="uk-UA" sz="2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72000" y="4581128"/>
            <a:ext cx="4320480" cy="1872208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ПЕРСПЕКТИВА</a:t>
            </a:r>
            <a:r>
              <a:rPr lang="uk-UA" sz="2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Прозорі</a:t>
            </a:r>
            <a:r>
              <a:rPr kumimoji="0" lang="uk-UA" sz="22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офіси </a:t>
            </a:r>
            <a:r>
              <a:rPr kumimoji="0" lang="uk-UA" sz="22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І поверхах               всіх РДА</a:t>
            </a:r>
            <a:endParaRPr kumimoji="0" lang="uk-UA" sz="2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aaukraine.org/sites/default/files/styles/big/public/shutterstock_95843581-copy.jpg?itok=kkEr8Cz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3568" y="0"/>
            <a:ext cx="79381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ВЗАЄМОДІЯ З ГРОМАДОЮ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182616" cy="3312368"/>
          </a:xfrm>
          <a:solidFill>
            <a:srgbClr val="FF0000">
              <a:alpha val="40000"/>
            </a:srgb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БУЛО: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Відсутність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механізмів: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громадських слухань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місцевої ініціативи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загальних зборів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консультацій з киянами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464496" cy="3312368"/>
          </a:xfrm>
          <a:solidFill>
            <a:srgbClr val="00B050">
              <a:alpha val="40000"/>
            </a:srgb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СТАЛО: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Започатковано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консультації та обговорення до прийняття відповідних рішень Київради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23528" y="4221088"/>
            <a:ext cx="4176464" cy="2304256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ПРОЦЕСІ</a:t>
            </a:r>
            <a:r>
              <a:rPr lang="uk-UA" sz="2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defRPr/>
            </a:pPr>
            <a:r>
              <a:rPr kumimoji="0" lang="uk-UA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Розроблено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проекти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рішень Київради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ednist.info/media/images/15675/raw/8dcc3bc60cbf874d49c1b50cc45e0a6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984" r="17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ДОПОМОГА УЧАСНИКАМ АТО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038600" cy="1656184"/>
          </a:xfrm>
          <a:solidFill>
            <a:srgbClr val="FF0000">
              <a:alpha val="40000"/>
            </a:srgbClr>
          </a:solidFill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3100" b="1" u="sng" dirty="0" smtClean="0">
                <a:latin typeface="Times New Roman" pitchFamily="18" charset="0"/>
                <a:cs typeface="Times New Roman" pitchFamily="18" charset="0"/>
              </a:rPr>
              <a:t>БУЛО:</a:t>
            </a:r>
            <a:endParaRPr lang="uk-UA" sz="3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Відсутня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координація діяльності по соціальному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захисту бійців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АТО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248472" cy="5688632"/>
          </a:xfrm>
          <a:solidFill>
            <a:srgbClr val="00B050">
              <a:alpha val="40000"/>
            </a:srgbClr>
          </a:solidFill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3100" b="1" u="sng" dirty="0" smtClean="0">
                <a:latin typeface="Times New Roman" pitchFamily="18" charset="0"/>
                <a:cs typeface="Times New Roman" pitchFamily="18" charset="0"/>
              </a:rPr>
              <a:t>СТАЛО:</a:t>
            </a:r>
            <a:endParaRPr lang="uk-UA" sz="3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Утворено Координаційну раду допомоги АТО</a:t>
            </a:r>
          </a:p>
          <a:p>
            <a:pPr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Допомога: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2500 грн.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на 1 особу / рік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безкоштовне 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дітей бійців АТО у школах та дитсадках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безкоштовне 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поховання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загиблих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безкоштовний 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проїзд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бійців АТО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компенсація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витрат на комунальні послуги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земельних ділянок родинам загиблих</a:t>
            </a:r>
          </a:p>
          <a:p>
            <a:pPr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Створено Раду волонтерів при Київському міському голові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uk-UA" sz="2600" dirty="0" smtClean="0"/>
          </a:p>
          <a:p>
            <a:pPr>
              <a:spcBef>
                <a:spcPts val="0"/>
              </a:spcBef>
              <a:buFontTx/>
              <a:buChar char="-"/>
            </a:pPr>
            <a:endParaRPr lang="ru-RU" sz="2400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67544" y="2564904"/>
            <a:ext cx="4032448" cy="4032448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ПРОЦЕСІ</a:t>
            </a:r>
            <a:r>
              <a:rPr lang="uk-UA" sz="2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Запуск </a:t>
            </a:r>
            <a:r>
              <a:rPr kumimoji="0" lang="uk-UA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системи </a:t>
            </a:r>
            <a:r>
              <a:rPr kumimoji="0" lang="uk-UA" sz="22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медико-психологічної</a:t>
            </a:r>
            <a:r>
              <a:rPr kumimoji="0" lang="uk-UA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 соціально-психологічної реабілітації бійців АТО</a:t>
            </a:r>
            <a:endParaRPr kumimoji="0" lang="uk-UA" sz="2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ikorupciji.org/wp-content/uploads/2014/07/115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04664"/>
            <a:ext cx="9042906" cy="5949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АНТИКОРУПЦІЙНА ПОЛІТИКА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182616" cy="3312368"/>
          </a:xfrm>
          <a:solidFill>
            <a:srgbClr val="FF0000">
              <a:alpha val="40000"/>
            </a:srgb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БУЛО: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Відсутність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координації дій по боротьбі з корупцією</a:t>
            </a:r>
          </a:p>
          <a:p>
            <a:pPr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Суспільна думка про КМДА –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тотальна корупція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464496" cy="3312368"/>
          </a:xfrm>
          <a:solidFill>
            <a:srgbClr val="00B050">
              <a:alpha val="40000"/>
            </a:srgb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СТАЛО: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Створено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Антикорупційну раду при Київському міському голові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нових заступників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60%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нових директорів департаментів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нових голів РДА</a:t>
            </a:r>
          </a:p>
          <a:p>
            <a:pPr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23528" y="4221088"/>
            <a:ext cx="4176464" cy="2304256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ПРОЦЕСІ</a:t>
            </a:r>
            <a:r>
              <a:rPr lang="uk-UA" sz="2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kumimoji="0" lang="uk-UA" sz="2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Антикорупційної програми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od-sovets.ru/wp-content/uploads/2013/07/%D0%9E%D0%BF%D1%82%D0%B8%D0%BC%D0%B8%D0%B7%D0%B0%D1%86%D0%B8%D1%8F-%D0%B1%D0%B8%D0%B7%D0%BD%D0%B5%D1%81-%D0%BF%D1%80%D0%BE%D1%86%D0%B5%D1%81%D1%81%D0%BE%D0%B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27584" y="0"/>
            <a:ext cx="7596336" cy="6827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ОПТИМІЗАЦІЯ ПІДПРИЄМСТВ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182616" cy="3312368"/>
          </a:xfrm>
          <a:solidFill>
            <a:srgbClr val="FF0000">
              <a:alpha val="40000"/>
            </a:srgb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БУЛО: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комунальні газети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Неконтрольовані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зарплати керівників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Хаотичний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призначення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керівників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Затягування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процесу ліквідації/реорганізації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464496" cy="3312368"/>
          </a:xfrm>
          <a:solidFill>
            <a:srgbClr val="00B050">
              <a:alpha val="40000"/>
            </a:srgb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СТАЛО:</a:t>
            </a:r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комунальна газета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Впорядковано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Впорядковано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Встановлено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чіткі графіки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23528" y="4221088"/>
            <a:ext cx="4176464" cy="2448272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ПРОЦЕСІ</a:t>
            </a:r>
            <a:r>
              <a:rPr lang="uk-UA" sz="2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Скорочення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кількості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endParaRPr kumimoji="0" lang="uk-UA" sz="2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367</Words>
  <Application>Microsoft Office PowerPoint</Application>
  <PresentationFormat>Экран (4:3)</PresentationFormat>
  <Paragraphs>98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ВИКОНАВЧИЙ ОРГАН КИЇВСЬКОЇ МІСЬКОЇ РАДИ (КИЇВСЬКА МІСЬКА ДЕРЖАВНА АДМІНІСТРАЦІЯ)</vt:lpstr>
      <vt:lpstr>СТРУКТУРА </vt:lpstr>
      <vt:lpstr>ПРОЗОРІСТЬ ДІЯЛЬНОСТІ</vt:lpstr>
      <vt:lpstr>ВЗАЄМОДІЯ З ГРОМАДОЮ</vt:lpstr>
      <vt:lpstr>ДОПОМОГА УЧАСНИКАМ АТО</vt:lpstr>
      <vt:lpstr>АНТИКОРУПЦІЙНА ПОЛІТИКА </vt:lpstr>
      <vt:lpstr>ОПТИМІЗАЦІЯ ПІДПРИЄМСТВ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169</cp:revision>
  <dcterms:created xsi:type="dcterms:W3CDTF">2015-06-04T09:02:39Z</dcterms:created>
  <dcterms:modified xsi:type="dcterms:W3CDTF">2015-06-05T15:20:55Z</dcterms:modified>
</cp:coreProperties>
</file>