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BB38-67FB-4F28-8415-60220F6D8F12}" type="datetimeFigureOut">
              <a:rPr lang="ru-RU" smtClean="0"/>
              <a:pPr/>
              <a:t>14.07.2015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9122-686D-4319-BBCA-0B9A514C82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Модернізація та заміна ліфтів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118765"/>
              </p:ext>
            </p:extLst>
          </p:nvPr>
        </p:nvGraphicFramePr>
        <p:xfrm>
          <a:off x="457200" y="1600200"/>
          <a:ext cx="8229600" cy="4974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algn="ctr"/>
                      <a:r>
                        <a:rPr lang="uk-UA" b="1" u="sng" dirty="0" smtClean="0"/>
                        <a:t>Було</a:t>
                      </a:r>
                    </a:p>
                    <a:p>
                      <a:pPr algn="ctr"/>
                      <a:endParaRPr lang="uk-UA" sz="800" b="1" u="sng" dirty="0" smtClean="0"/>
                    </a:p>
                    <a:p>
                      <a:pPr algn="ctr"/>
                      <a:r>
                        <a:rPr lang="uk-UA" b="0" dirty="0" smtClean="0"/>
                        <a:t>Погіршення технічного стану ліфтового</a:t>
                      </a:r>
                      <a:r>
                        <a:rPr lang="uk-UA" b="0" baseline="0" dirty="0" smtClean="0"/>
                        <a:t> господарства.</a:t>
                      </a:r>
                    </a:p>
                    <a:p>
                      <a:pPr algn="ctr"/>
                      <a:endParaRPr lang="uk-UA" sz="800" b="0" baseline="0" dirty="0" smtClean="0"/>
                    </a:p>
                    <a:p>
                      <a:pPr algn="ctr"/>
                      <a:r>
                        <a:rPr lang="uk-UA" b="0" baseline="0" dirty="0" smtClean="0"/>
                        <a:t>Одночасно в місті зупинялось 100-150 ліфтів.</a:t>
                      </a:r>
                    </a:p>
                    <a:p>
                      <a:pPr algn="ctr"/>
                      <a:endParaRPr lang="uk-UA" sz="700" b="0" baseline="0" dirty="0" smtClean="0"/>
                    </a:p>
                    <a:p>
                      <a:pPr algn="ctr"/>
                      <a:r>
                        <a:rPr lang="uk-UA" b="0" baseline="0" dirty="0" smtClean="0"/>
                        <a:t>За 2013-14 роки замінено всього 23 ліфти.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u="sng" dirty="0" smtClean="0"/>
                        <a:t>Стало</a:t>
                      </a:r>
                    </a:p>
                    <a:p>
                      <a:pPr algn="ctr"/>
                      <a:r>
                        <a:rPr lang="uk-UA" b="0" dirty="0" smtClean="0"/>
                        <a:t>Кількість непрацюючих ліфтів зменшено в 10 разів, зараз одночасно непрацюючих ліфтів по місту</a:t>
                      </a:r>
                      <a:r>
                        <a:rPr lang="uk-UA" b="0" baseline="0" dirty="0" smtClean="0"/>
                        <a:t> не більше 15-ти. Виділено 60 млн. грн. на виконання робіт по заміні та модернізації ліфтів.</a:t>
                      </a:r>
                      <a:endParaRPr lang="uk-UA" b="0" dirty="0" smtClean="0"/>
                    </a:p>
                    <a:p>
                      <a:pPr algn="ctr"/>
                      <a:r>
                        <a:rPr lang="uk-UA" b="0" dirty="0" smtClean="0"/>
                        <a:t>Погашено заборгованість за проведені роботи минулих років.</a:t>
                      </a:r>
                      <a:endParaRPr lang="ru-RU" b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algn="ctr"/>
                      <a:r>
                        <a:rPr lang="uk-UA" b="1" u="sng" dirty="0" smtClean="0"/>
                        <a:t>Що робиться</a:t>
                      </a:r>
                    </a:p>
                    <a:p>
                      <a:pPr algn="ctr"/>
                      <a:endParaRPr lang="uk-UA" b="0" dirty="0" smtClean="0"/>
                    </a:p>
                    <a:p>
                      <a:pPr algn="ctr"/>
                      <a:r>
                        <a:rPr lang="uk-UA" b="0" dirty="0" smtClean="0"/>
                        <a:t>До кінця 2015-го року буде замінено </a:t>
                      </a:r>
                      <a:r>
                        <a:rPr lang="uk-UA" b="0" baseline="0" dirty="0" smtClean="0"/>
                        <a:t>100 ліфтів.</a:t>
                      </a:r>
                    </a:p>
                    <a:p>
                      <a:pPr algn="ctr"/>
                      <a:endParaRPr lang="uk-UA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u="sng" dirty="0" smtClean="0"/>
                        <a:t>Перспектива</a:t>
                      </a:r>
                      <a:endParaRPr lang="uk-UA" b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dirty="0" smtClean="0"/>
                        <a:t>Спільна держана</a:t>
                      </a:r>
                      <a:r>
                        <a:rPr lang="uk-UA" b="0" baseline="0" dirty="0" smtClean="0"/>
                        <a:t> і міська програма по заміні 8-ми тисяч ліфтів, які пропрацювали 25 років і більше,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забезпечить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безпечну експлуатацію  ліфтового обладнання та запобігання можливих  негативних наслідків на здоров’я мешканців.</a:t>
                      </a:r>
                      <a:endParaRPr lang="uk-UA" b="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Удосконалення структури управління житловим господарством міста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4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ru-RU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Великий рівень витрат на адміністративно-управлінський персонал ЖЕО та низький рівень витрат на виконання робіт з поточного ремонту житлового фонду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r>
                        <a:rPr lang="uk-UA" b="0" noProof="0" dirty="0" smtClean="0"/>
                        <a:t>Оптимізація та уніфікація структури управління житлово-комунального господарства міста Києва, а саме: у кожному районі міста Києва створено/реорганізовано комунальне підприємство «Керуюча компанія з обслуговування житлового фонду». 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Керуючі компанії з обслуговування житлового фонду наділені функціями </a:t>
                      </a:r>
                      <a:r>
                        <a:rPr lang="uk-UA" b="0" noProof="0" dirty="0" err="1" smtClean="0"/>
                        <a:t>балансоутримувача</a:t>
                      </a:r>
                      <a:r>
                        <a:rPr lang="uk-UA" b="0" noProof="0" dirty="0" smtClean="0"/>
                        <a:t> житлових будинків та виконавця послуг з утримання будинків і споруд та прибудинкових територій.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Належна якість надання послуг з утримання будинків</a:t>
                      </a:r>
                      <a:r>
                        <a:rPr lang="uk-UA" baseline="0" noProof="0" dirty="0" smtClean="0"/>
                        <a:t> та прибудинкових територій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Сталий тариф на послуги з експлуатації та обслуговування житлових будинків</a:t>
                      </a:r>
                    </a:p>
                    <a:p>
                      <a:pPr algn="ctr"/>
                      <a:r>
                        <a:rPr lang="uk-UA" noProof="0" dirty="0" smtClean="0"/>
                        <a:t>Зменшення витрат на утримання адміністративного персоналу житлово-експлуатаційних організацій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Будівництво Другої нитки головного міського каналізаційного колектору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262503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800" b="0" noProof="0" dirty="0" smtClean="0"/>
                    </a:p>
                    <a:p>
                      <a:pPr algn="ctr"/>
                      <a:r>
                        <a:rPr lang="ru-RU" b="0" noProof="0" dirty="0" smtClean="0"/>
                        <a:t>Протягом 2013-2014 </a:t>
                      </a:r>
                      <a:r>
                        <a:rPr lang="ru-RU" b="0" noProof="0" dirty="0" err="1" smtClean="0"/>
                        <a:t>рр</a:t>
                      </a:r>
                      <a:r>
                        <a:rPr lang="ru-RU" b="0" noProof="0" dirty="0" smtClean="0"/>
                        <a:t>. стратегічний об</a:t>
                      </a:r>
                      <a:r>
                        <a:rPr lang="en-US" b="0" noProof="0" dirty="0" smtClean="0"/>
                        <a:t>’</a:t>
                      </a:r>
                      <a:r>
                        <a:rPr lang="ru-RU" b="0" noProof="0" dirty="0" err="1" smtClean="0"/>
                        <a:t>єкт</a:t>
                      </a:r>
                      <a:r>
                        <a:rPr lang="ru-RU" b="0" noProof="0" dirty="0" smtClean="0"/>
                        <a:t> </a:t>
                      </a:r>
                      <a:r>
                        <a:rPr lang="uk-UA" b="0" baseline="0" noProof="0" dirty="0" smtClean="0"/>
                        <a:t> міста був заморожений у </a:t>
                      </a:r>
                      <a:r>
                        <a:rPr lang="ru-RU" b="0" noProof="0" dirty="0" smtClean="0"/>
                        <a:t>зв'язку з відсутністю коштів для продовження виконання будівельно-монтажних робіт.</a:t>
                      </a:r>
                      <a:endParaRPr lang="uk-UA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ru-RU" sz="800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Вирішено питання фінансування проведення робіт у сумі 40,9 млн. грн. з міського бюджету.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sz="800" noProof="0" dirty="0" smtClean="0"/>
                    </a:p>
                    <a:p>
                      <a:pPr algn="ctr"/>
                      <a:r>
                        <a:rPr lang="uk-UA" noProof="0" dirty="0" smtClean="0"/>
                        <a:t>Визначено підрядну організацію, якою буде продовжено виконання будівельно-монтажних робіт.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Здійснено запит щодо залучення коштів фонду регіонального розвитку.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sz="800" noProof="0" dirty="0" smtClean="0"/>
                    </a:p>
                    <a:p>
                      <a:pPr algn="ctr"/>
                      <a:r>
                        <a:rPr lang="uk-UA" noProof="0" dirty="0" smtClean="0"/>
                        <a:t>Поетапне</a:t>
                      </a:r>
                      <a:r>
                        <a:rPr lang="uk-UA" baseline="0" noProof="0" dirty="0" smtClean="0"/>
                        <a:t> завершення будівництва об'єкту.</a:t>
                      </a:r>
                    </a:p>
                    <a:p>
                      <a:pPr algn="ctr"/>
                      <a:endParaRPr lang="uk-UA" sz="800" baseline="0" noProof="0" dirty="0" smtClean="0"/>
                    </a:p>
                    <a:p>
                      <a:pPr algn="ctr"/>
                      <a:r>
                        <a:rPr lang="uk-UA" baseline="0" noProof="0" dirty="0" smtClean="0"/>
                        <a:t>Зменшення навантаження на існуючі мережі.</a:t>
                      </a:r>
                    </a:p>
                    <a:p>
                      <a:pPr algn="ctr"/>
                      <a:endParaRPr lang="uk-UA" sz="800" baseline="0" noProof="0" dirty="0" smtClean="0"/>
                    </a:p>
                    <a:p>
                      <a:pPr algn="ctr"/>
                      <a:r>
                        <a:rPr lang="uk-UA" baseline="0" noProof="0" dirty="0" smtClean="0"/>
                        <a:t>Безперебійне надання комунальних послуг.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Інженерний захист територій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050851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Відсутність фінансування робіт по попередженню зсувонебезпечних процесів</a:t>
                      </a:r>
                      <a:r>
                        <a:rPr lang="uk-UA" b="0" baseline="0" noProof="0" dirty="0" smtClean="0"/>
                        <a:t>.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Вирішено питання щодо фінансування проведення робіт на 11 об'єктах у сумі 45,2 млн. грн. з міського бюджету.</a:t>
                      </a:r>
                    </a:p>
                    <a:p>
                      <a:pPr algn="ctr"/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Здійснюється коригування проектів розроблених у попередні роки. Розробляються нові проекти.</a:t>
                      </a:r>
                    </a:p>
                    <a:p>
                      <a:pPr algn="ctr"/>
                      <a:r>
                        <a:rPr lang="uk-UA" noProof="0" dirty="0" smtClean="0"/>
                        <a:t>Проведення тендерних</a:t>
                      </a:r>
                      <a:r>
                        <a:rPr lang="uk-UA" baseline="0" noProof="0" dirty="0" smtClean="0"/>
                        <a:t> процедур з метою визначення виконавця робіт.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Стабілізація зсувних процесів міста Києва.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err="1" smtClean="0"/>
              <a:t>Енергоефективні</a:t>
            </a:r>
            <a:r>
              <a:rPr lang="uk-UA" sz="3200" dirty="0" smtClean="0"/>
              <a:t> заходи в ОСББ та ЖБК на умовах спільного фінансування</a:t>
            </a:r>
            <a:endParaRPr lang="uk-UA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899364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endParaRPr lang="ru-RU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Робота в цьому напрямку не велась.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r>
                        <a:rPr lang="uk-UA" b="0" noProof="0" dirty="0" smtClean="0"/>
                        <a:t>Вперше в Україні опрацьовано дієвий механізм залучення коштів для економії енергоресурсів</a:t>
                      </a:r>
                    </a:p>
                    <a:p>
                      <a:pPr algn="ctr"/>
                      <a:r>
                        <a:rPr lang="uk-UA" b="0" noProof="0" dirty="0" smtClean="0"/>
                        <a:t>Розроблено модель спільного фінансування енергоощадних  заходів в ОСББ та ЖБК.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r>
                        <a:rPr lang="uk-UA" noProof="0" dirty="0" smtClean="0"/>
                        <a:t>Реалізовується пілотний проект в якому взяло участь 16 об’єднань. </a:t>
                      </a:r>
                    </a:p>
                    <a:p>
                      <a:pPr algn="ctr"/>
                      <a:r>
                        <a:rPr lang="uk-UA" noProof="0" dirty="0" smtClean="0"/>
                        <a:t>Фінансування об’єднаннями робіт у розмірі 30% від вартості проекту, 70% фінансується з місцевого бюджету. </a:t>
                      </a:r>
                    </a:p>
                    <a:p>
                      <a:pPr algn="ctr"/>
                      <a:r>
                        <a:rPr lang="uk-UA" noProof="0" dirty="0" smtClean="0"/>
                        <a:t>Загальний обсяг бюджетного фінансування  у 2015 році - 5 млн. грн.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smtClean="0"/>
                        <a:t>Запровадження </a:t>
                      </a:r>
                      <a:r>
                        <a:rPr lang="uk-UA" b="1" noProof="0" dirty="0" smtClean="0"/>
                        <a:t>моделі майбутнього </a:t>
                      </a:r>
                      <a:r>
                        <a:rPr lang="uk-UA" noProof="0" dirty="0" smtClean="0"/>
                        <a:t>спільного фінансування заходів не тільки ОСББ та ЖБК, а у всіх будинках.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+mn-lt"/>
              </a:rPr>
              <a:t>РЕКОНСТРУКЦІЯ ТА ТЕХНІЧНЕ ПЕРЕОСНАЩЕННЯ ПОЛІГОНУ </a:t>
            </a:r>
            <a:br>
              <a:rPr lang="ru-RU" sz="2400" dirty="0">
                <a:latin typeface="+mn-lt"/>
              </a:rPr>
            </a:br>
            <a:r>
              <a:rPr lang="ru-RU" sz="2400" dirty="0">
                <a:latin typeface="+mn-lt"/>
              </a:rPr>
              <a:t>ТПВ №5 В С. ПІДГІРЦІ ОБУХІВСЬКОГО РАЙОНУ КИЇВСЬКОЇ ОБЛАСТІ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198819"/>
              </p:ext>
            </p:extLst>
          </p:nvPr>
        </p:nvGraphicFramePr>
        <p:xfrm>
          <a:off x="457200" y="1600200"/>
          <a:ext cx="8229600" cy="486823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sz="1100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Зупинення роботи системи</a:t>
                      </a:r>
                      <a:r>
                        <a:rPr lang="uk-UA" b="0" baseline="0" noProof="0" dirty="0" smtClean="0"/>
                        <a:t> очистки стічних вод «</a:t>
                      </a:r>
                      <a:r>
                        <a:rPr lang="en-US" b="0" baseline="0" noProof="0" dirty="0" smtClean="0"/>
                        <a:t>«Rochem UF – Systeme GmbH» </a:t>
                      </a:r>
                      <a:r>
                        <a:rPr lang="uk-UA" b="0" baseline="0" noProof="0" dirty="0" smtClean="0"/>
                        <a:t>полігону твердих побутових відходів № 5 в с. Підгірці.</a:t>
                      </a:r>
                    </a:p>
                    <a:p>
                      <a:pPr algn="ctr"/>
                      <a:endParaRPr lang="uk-UA" b="0" baseline="0" noProof="0" dirty="0" smtClean="0"/>
                    </a:p>
                    <a:p>
                      <a:pPr algn="ctr"/>
                      <a:r>
                        <a:rPr lang="uk-UA" b="0" baseline="0" noProof="0" dirty="0" smtClean="0"/>
                        <a:t>Відсутність фінансування для відновлення функціонування системи. 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sz="1100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Вирішено питання щодо виділення коштів для технічного переоснащення полігону № 5 в с. Підгірці у сумі 12,6 млн. грн., та модернізації</a:t>
                      </a:r>
                      <a:r>
                        <a:rPr lang="uk-UA" b="0" baseline="0" noProof="0" dirty="0" smtClean="0"/>
                        <a:t> системи очистки стічних вод «</a:t>
                      </a:r>
                      <a:r>
                        <a:rPr lang="en-US" b="0" baseline="0" noProof="0" dirty="0" smtClean="0"/>
                        <a:t>«Rochem UF – Systeme GmbH</a:t>
                      </a:r>
                      <a:r>
                        <a:rPr lang="uk-UA" b="0" baseline="0" noProof="0" dirty="0" smtClean="0"/>
                        <a:t>»</a:t>
                      </a:r>
                      <a:r>
                        <a:rPr lang="uk-UA" b="0" noProof="0" dirty="0" smtClean="0"/>
                        <a:t> у сумі</a:t>
                      </a:r>
                      <a:r>
                        <a:rPr lang="uk-UA" b="0" baseline="0" noProof="0" dirty="0" smtClean="0"/>
                        <a:t> </a:t>
                      </a:r>
                    </a:p>
                    <a:p>
                      <a:pPr algn="ctr"/>
                      <a:r>
                        <a:rPr lang="uk-UA" b="0" noProof="0" dirty="0" smtClean="0"/>
                        <a:t>2,8 млн. грн. 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sz="1200" noProof="0" dirty="0" smtClean="0"/>
                    </a:p>
                    <a:p>
                      <a:pPr algn="ctr"/>
                      <a:r>
                        <a:rPr lang="uk-UA" noProof="0" dirty="0" smtClean="0"/>
                        <a:t>Ведуться переговори</a:t>
                      </a:r>
                      <a:r>
                        <a:rPr lang="uk-UA" baseline="0" noProof="0" dirty="0" smtClean="0"/>
                        <a:t> з представниками компанії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Rochem Technical Services</a:t>
                      </a:r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щодо закупівлі</a:t>
                      </a:r>
                      <a:r>
                        <a:rPr lang="uk-UA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необхідного обладнання для відновлення системи.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noProof="0" dirty="0" smtClean="0"/>
                        <a:t>Завершити</a:t>
                      </a:r>
                      <a:r>
                        <a:rPr lang="uk-UA" baseline="0" noProof="0" dirty="0" smtClean="0"/>
                        <a:t> роботи по модернізації </a:t>
                      </a:r>
                      <a:r>
                        <a:rPr lang="uk-UA" b="0" baseline="0" noProof="0" dirty="0" smtClean="0"/>
                        <a:t>системи очистки стічних вод «</a:t>
                      </a:r>
                      <a:r>
                        <a:rPr lang="en-US" b="0" baseline="0" noProof="0" dirty="0" smtClean="0"/>
                        <a:t>«Rochem UF – Systeme GmbH</a:t>
                      </a:r>
                      <a:r>
                        <a:rPr lang="uk-UA" b="0" baseline="0" noProof="0" dirty="0" smtClean="0"/>
                        <a:t>»</a:t>
                      </a:r>
                      <a:r>
                        <a:rPr lang="uk-UA" b="0" noProof="0" dirty="0" smtClean="0"/>
                        <a:t> та введення в</a:t>
                      </a:r>
                      <a:r>
                        <a:rPr lang="uk-UA" b="0" baseline="0" noProof="0" dirty="0" smtClean="0"/>
                        <a:t> експлуатацію до кінця 2015 року.</a:t>
                      </a:r>
                      <a:endParaRPr lang="uk-UA" noProof="0" dirty="0" smtClean="0"/>
                    </a:p>
                    <a:p>
                      <a:pPr algn="ctr"/>
                      <a:endParaRPr lang="uk-UA" sz="1000" noProof="0" dirty="0" smtClean="0"/>
                    </a:p>
                    <a:p>
                      <a:pPr algn="ctr"/>
                      <a:r>
                        <a:rPr lang="uk-UA" noProof="0" dirty="0" smtClean="0"/>
                        <a:t>Очищення фільтрату полігону до норм скиду у поверхневі водойми.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>
                <a:latin typeface="+mn-lt"/>
              </a:rPr>
              <a:t>Функціонування бюветних комплексів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755129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sz="1100" b="0" noProof="0" dirty="0" smtClean="0"/>
                    </a:p>
                    <a:p>
                      <a:pPr algn="ctr"/>
                      <a:r>
                        <a:rPr lang="uk-UA" sz="1800" b="0" noProof="0" dirty="0" smtClean="0"/>
                        <a:t>Протягом 2014 року вихід з ладу близько</a:t>
                      </a:r>
                      <a:r>
                        <a:rPr lang="uk-UA" sz="1800" b="0" baseline="0" noProof="0" dirty="0" smtClean="0"/>
                        <a:t> 60 бюветних комплексів.</a:t>
                      </a:r>
                    </a:p>
                    <a:p>
                      <a:pPr algn="ctr"/>
                      <a:endParaRPr lang="uk-UA" sz="1800" b="0" baseline="0" noProof="0" dirty="0" smtClean="0"/>
                    </a:p>
                    <a:p>
                      <a:pPr algn="ctr"/>
                      <a:r>
                        <a:rPr lang="uk-UA" sz="1800" b="0" baseline="0" noProof="0" dirty="0" smtClean="0"/>
                        <a:t>Відсутність фінансування для їх відновлення.</a:t>
                      </a:r>
                      <a:endParaRPr lang="uk-UA" sz="1800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sz="1000" b="0" noProof="0" dirty="0" smtClean="0"/>
                    </a:p>
                    <a:p>
                      <a:pPr algn="ctr"/>
                      <a:r>
                        <a:rPr lang="uk-UA" sz="1800" b="0" noProof="0" dirty="0" smtClean="0"/>
                        <a:t>Вирішення питання щодо фінансування у сумі 9531,9 тис. грн. для </a:t>
                      </a:r>
                      <a:r>
                        <a:rPr lang="uk-UA" sz="1800" b="0" noProof="0" smtClean="0"/>
                        <a:t>проведення капітального </a:t>
                      </a:r>
                      <a:r>
                        <a:rPr lang="uk-UA" sz="1800" b="0" noProof="0" dirty="0" smtClean="0"/>
                        <a:t>ремонту 37 бюветних комплексів, проектування 4-х нових та будівництва 2-х артезіанських свердловин.</a:t>
                      </a:r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sz="1200" noProof="0" dirty="0" smtClean="0"/>
                    </a:p>
                    <a:p>
                      <a:pPr algn="ctr"/>
                      <a:r>
                        <a:rPr lang="uk-UA" sz="1800" noProof="0" dirty="0" smtClean="0"/>
                        <a:t>Підготовка кошторисів для проведення капітального</a:t>
                      </a:r>
                      <a:r>
                        <a:rPr lang="uk-UA" sz="1800" baseline="0" noProof="0" dirty="0" smtClean="0"/>
                        <a:t> ремонту бюветних комплексів.</a:t>
                      </a:r>
                    </a:p>
                    <a:p>
                      <a:pPr algn="ctr"/>
                      <a:endParaRPr lang="uk-UA" sz="1800" baseline="0" noProof="0" dirty="0" smtClean="0"/>
                    </a:p>
                    <a:p>
                      <a:pPr algn="ctr"/>
                      <a:r>
                        <a:rPr lang="uk-UA" sz="1800" baseline="0" noProof="0" dirty="0" smtClean="0"/>
                        <a:t>Розробка проектів для будівництва нових артезіанських свердловин.</a:t>
                      </a:r>
                      <a:r>
                        <a:rPr lang="uk-UA" sz="1800" noProof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Покращення</a:t>
                      </a:r>
                      <a:r>
                        <a:rPr lang="uk-UA" sz="18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стану бюветного господарства.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0" u="non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Забезпечення населення міста Києва артезіанською водою.</a:t>
                      </a:r>
                      <a:endParaRPr lang="uk-UA" sz="18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717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+mn-lt"/>
              </a:rPr>
              <a:t>Знезараження питної води гіпохлоритом натрію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497110"/>
              </p:ext>
            </p:extLst>
          </p:nvPr>
        </p:nvGraphicFramePr>
        <p:xfrm>
          <a:off x="467544" y="1268760"/>
          <a:ext cx="8229600" cy="511207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sz="1100" b="0" noProof="0" dirty="0" smtClean="0"/>
                    </a:p>
                    <a:p>
                      <a:pPr algn="ctr"/>
                      <a:r>
                        <a:rPr lang="ru-RU" sz="1600" b="0" noProof="0" dirty="0" smtClean="0"/>
                        <a:t>Необхідність профілактичного знезараження артезіанської води у </a:t>
                      </a:r>
                      <a:r>
                        <a:rPr lang="uk-UA" sz="1600" b="0" noProof="0" dirty="0" smtClean="0"/>
                        <a:t>зв'язку</a:t>
                      </a:r>
                      <a:r>
                        <a:rPr lang="uk-UA" sz="1600" b="0" baseline="0" noProof="0" dirty="0" smtClean="0"/>
                        <a:t> з тривалим перебуванням </a:t>
                      </a:r>
                      <a:r>
                        <a:rPr lang="ru-RU" sz="1600" b="0" noProof="0" dirty="0" smtClean="0"/>
                        <a:t>у резервуарах.</a:t>
                      </a:r>
                    </a:p>
                    <a:p>
                      <a:pPr algn="ctr"/>
                      <a:endParaRPr lang="ru-RU" sz="1600" b="0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noProof="0" dirty="0" smtClean="0"/>
                        <a:t>Зношеність основних</a:t>
                      </a:r>
                      <a:r>
                        <a:rPr lang="ru-RU" sz="1600" b="0" baseline="0" noProof="0" dirty="0" smtClean="0"/>
                        <a:t> засобів НВС «Оболонь-2», «Оболонь-1»,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«Корчуватська» та «Троєщина». </a:t>
                      </a:r>
                    </a:p>
                    <a:p>
                      <a:pPr algn="ctr"/>
                      <a:endParaRPr lang="uk-UA" sz="1100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Завершено реалізацію проекту знезараження питної води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НС «Оболонь-2».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100" b="0" noProof="0" dirty="0" smtClean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sz="12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noProof="0" dirty="0" smtClean="0"/>
                        <a:t>Проводиться робота щодо</a:t>
                      </a:r>
                      <a:r>
                        <a:rPr lang="uk-UA" sz="1800" baseline="0" noProof="0" dirty="0" smtClean="0"/>
                        <a:t> початку реалізації проектів знезараження питної води на </a:t>
                      </a:r>
                      <a:r>
                        <a:rPr lang="ru-RU" noProof="0" dirty="0" smtClean="0"/>
                        <a:t>насосних станцій «Оболонь-1», «Корчуватська» та «Троєщина».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1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noProof="0" dirty="0" smtClean="0"/>
                        <a:t> </a:t>
                      </a:r>
                      <a:r>
                        <a:rPr lang="ru-RU" sz="1550" noProof="0" dirty="0" smtClean="0"/>
                        <a:t>Реконструкція насосних станцій «Оболонь-1», «Корчуватська» та «Троєщина». </a:t>
                      </a:r>
                    </a:p>
                    <a:p>
                      <a:pPr algn="ctr"/>
                      <a:endParaRPr lang="ru-RU" sz="1550" noProof="0" dirty="0" smtClean="0"/>
                    </a:p>
                    <a:p>
                      <a:pPr algn="ctr"/>
                      <a:r>
                        <a:rPr lang="ru-RU" sz="1550" noProof="0" dirty="0" smtClean="0"/>
                        <a:t>Реалізація</a:t>
                      </a:r>
                      <a:r>
                        <a:rPr lang="ru-RU" sz="1550" baseline="0" noProof="0" dirty="0" smtClean="0"/>
                        <a:t> проектів з впровадження технології знезараження питної води на Деснянській та Дніпровській водопровідних станціях, </a:t>
                      </a:r>
                      <a:r>
                        <a:rPr lang="ru-RU" sz="1550" baseline="0" noProof="0" dirty="0" err="1" smtClean="0"/>
                        <a:t>що</a:t>
                      </a:r>
                      <a:r>
                        <a:rPr lang="ru-RU" sz="1550" baseline="0" noProof="0" dirty="0" smtClean="0"/>
                        <a:t> дасть можливість забезпечити киян питною водою очищеною сучасними технологічними процесами.</a:t>
                      </a:r>
                      <a:endParaRPr lang="ru-RU" sz="1550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03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+mn-lt"/>
              </a:rPr>
              <a:t>Створення єдиної диспетчерської служби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1219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sz="1100" b="0" noProof="0" dirty="0" smtClean="0"/>
                    </a:p>
                    <a:p>
                      <a:pPr algn="ctr"/>
                      <a:r>
                        <a:rPr lang="uk-UA" sz="1800" b="0" dirty="0" smtClean="0">
                          <a:solidFill>
                            <a:srgbClr val="161645"/>
                          </a:solidFill>
                          <a:latin typeface="+mn-lt"/>
                          <a:ea typeface="Aharoni"/>
                          <a:cs typeface="Aharoni"/>
                        </a:rPr>
                        <a:t>Неякісний сервіс обслуговування населення.</a:t>
                      </a:r>
                    </a:p>
                    <a:p>
                      <a:pPr algn="ctr"/>
                      <a:endParaRPr lang="uk-UA" sz="1800" b="0" noProof="0" dirty="0" smtClean="0">
                        <a:solidFill>
                          <a:srgbClr val="161645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b="0" noProof="0" dirty="0" smtClean="0">
                          <a:latin typeface="+mn-lt"/>
                        </a:rPr>
                        <a:t>Неефективна, непрозора та розгалужена система управління</a:t>
                      </a:r>
                      <a:endParaRPr lang="uk-UA" sz="1800" b="0" noProof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1400" b="0" noProof="0" dirty="0" smtClean="0">
                          <a:latin typeface="+mn-lt"/>
                        </a:rPr>
                        <a:t>Перехід об’єднаних диспетчерських служб на єдиний програмно-апаратний комплекс завершено у Голосіївському, Деснянському,  Подільському, Дніпровському, Святошинському  та Солом'янському районах. Надання послуг операційно-диспетчерського обслуговування мешканцям цих районів  здійснюється у єдиній інформаційно-електронній базі  з центральною  диспетчерською службою 15-57.</a:t>
                      </a:r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sz="800" noProof="0" dirty="0" smtClean="0"/>
                    </a:p>
                    <a:p>
                      <a:pPr algn="ctr"/>
                      <a:r>
                        <a:rPr lang="uk-UA" sz="1600" noProof="0" dirty="0" smtClean="0"/>
                        <a:t>Проводиться робота</a:t>
                      </a:r>
                      <a:r>
                        <a:rPr lang="uk-UA" sz="1600" baseline="0" noProof="0" dirty="0" smtClean="0"/>
                        <a:t> щодо забезпечення переходу </a:t>
                      </a:r>
                      <a:r>
                        <a:rPr lang="uk-UA" sz="1600" b="0" noProof="0" dirty="0" smtClean="0">
                          <a:latin typeface="+mn-lt"/>
                        </a:rPr>
                        <a:t>об’єднаних диспетчерських служб на єдиний програмно-апаратний комплекс </a:t>
                      </a:r>
                      <a:r>
                        <a:rPr lang="uk-UA" sz="1600" baseline="0" noProof="0" dirty="0" smtClean="0"/>
                        <a:t> </a:t>
                      </a:r>
                      <a:r>
                        <a:rPr lang="uk-UA" sz="1600" noProof="0" dirty="0" smtClean="0"/>
                        <a:t>у Шевченківському, Дарницькому, Оболонському та Печерському районах. </a:t>
                      </a:r>
                    </a:p>
                    <a:p>
                      <a:pPr algn="ctr"/>
                      <a:endParaRPr lang="uk-UA" sz="800" baseline="0" noProof="0" dirty="0" smtClean="0"/>
                    </a:p>
                    <a:p>
                      <a:pPr algn="ctr"/>
                      <a:r>
                        <a:rPr lang="uk-UA" sz="1600" baseline="0" noProof="0" dirty="0" smtClean="0"/>
                        <a:t>Роботи планується завершити у ІІІ кварталі 2015 р. </a:t>
                      </a:r>
                      <a:endParaRPr lang="uk-UA" sz="16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1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noProof="0" dirty="0" smtClean="0"/>
                        <a:t>Оперативне реагування та фіксування інформації, яка надходить на єдину диспетчерську службу від мешканців міста.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18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Реконструкція</a:t>
            </a:r>
            <a:br>
              <a:rPr lang="uk-UA" dirty="0" smtClean="0"/>
            </a:br>
            <a:r>
              <a:rPr lang="uk-UA" dirty="0" smtClean="0"/>
              <a:t>Бортницької станції аерації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867800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b="0" dirty="0" smtClean="0"/>
                    </a:p>
                    <a:p>
                      <a:pPr algn="ctr"/>
                      <a:r>
                        <a:rPr lang="uk-UA" b="0" dirty="0" smtClean="0"/>
                        <a:t>Зношеність основних</a:t>
                      </a:r>
                      <a:r>
                        <a:rPr lang="uk-UA" b="0" baseline="0" dirty="0" smtClean="0"/>
                        <a:t> засобів Бортницької станції аерації становить 85%.</a:t>
                      </a:r>
                    </a:p>
                    <a:p>
                      <a:pPr algn="ctr"/>
                      <a:endParaRPr lang="uk-UA" b="0" baseline="0" dirty="0" smtClean="0"/>
                    </a:p>
                    <a:p>
                      <a:pPr algn="ctr"/>
                      <a:r>
                        <a:rPr lang="uk-UA" b="0" baseline="0" dirty="0" smtClean="0"/>
                        <a:t>Загроза екологічної катастрофи.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sz="800" b="0" dirty="0" smtClean="0"/>
                    </a:p>
                    <a:p>
                      <a:pPr algn="ctr"/>
                      <a:r>
                        <a:rPr lang="uk-UA" b="0" dirty="0" smtClean="0"/>
                        <a:t>Напрацьовано і підготовлено необхідні  передумови та пакети документів для підписання </a:t>
                      </a:r>
                      <a:r>
                        <a:rPr lang="uk-UA" b="0" baseline="0" dirty="0" smtClean="0"/>
                        <a:t>Урядом Японії та Урядом України угоди щодо </a:t>
                      </a:r>
                      <a:r>
                        <a:rPr lang="ru-RU" b="0" baseline="0" dirty="0" smtClean="0"/>
                        <a:t>виділення кредитних коштів для реалізації проекту з </a:t>
                      </a:r>
                      <a:r>
                        <a:rPr lang="ru-RU" b="0" baseline="0" dirty="0" err="1" smtClean="0"/>
                        <a:t>реконструкції</a:t>
                      </a:r>
                      <a:r>
                        <a:rPr lang="ru-RU" b="0" baseline="0" dirty="0" smtClean="0"/>
                        <a:t> Бортницької </a:t>
                      </a:r>
                      <a:r>
                        <a:rPr lang="ru-RU" b="0" baseline="0" dirty="0" err="1" smtClean="0"/>
                        <a:t>станції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baseline="0" dirty="0" err="1" smtClean="0"/>
                        <a:t>аерації</a:t>
                      </a:r>
                      <a:r>
                        <a:rPr lang="ru-RU" b="0" baseline="0" dirty="0" smtClean="0"/>
                        <a:t>.</a:t>
                      </a:r>
                      <a:r>
                        <a:rPr lang="uk-UA" b="0" baseline="0" dirty="0" smtClean="0"/>
                        <a:t> </a:t>
                      </a:r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sz="800" dirty="0" smtClean="0"/>
                    </a:p>
                    <a:p>
                      <a:pPr algn="ctr"/>
                      <a:r>
                        <a:rPr lang="uk-UA" dirty="0" smtClean="0"/>
                        <a:t>Проводиться відповідна робота щодо забезпечення підписання кредитного</a:t>
                      </a:r>
                      <a:r>
                        <a:rPr lang="uk-UA" baseline="0" dirty="0" smtClean="0"/>
                        <a:t> договору між Японією і Україною. Залучення найвигіднішого кредиту </a:t>
                      </a:r>
                      <a:r>
                        <a:rPr lang="ru-RU" baseline="0" dirty="0" smtClean="0"/>
                        <a:t>на 40 років під 0,1% </a:t>
                      </a:r>
                      <a:r>
                        <a:rPr lang="ru-RU" baseline="0" dirty="0" err="1" smtClean="0"/>
                        <a:t>річних</a:t>
                      </a:r>
                      <a:r>
                        <a:rPr lang="ru-RU" baseline="0" dirty="0" smtClean="0"/>
                        <a:t>, 10 років </a:t>
                      </a:r>
                      <a:r>
                        <a:rPr lang="ru-RU" baseline="0" dirty="0" err="1" smtClean="0"/>
                        <a:t>відстрочка</a:t>
                      </a:r>
                      <a:r>
                        <a:rPr lang="ru-RU" baseline="0" dirty="0" smtClean="0"/>
                        <a:t> платежу.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dirty="0" smtClean="0"/>
                    </a:p>
                    <a:p>
                      <a:pPr algn="ctr"/>
                      <a:r>
                        <a:rPr lang="uk-UA" dirty="0" smtClean="0"/>
                        <a:t>Модернізація об'єкту протягом 8-ми років, забезпечення стабільної роботи системи каналізування на багато років, ліквідація неприємних запахів на</a:t>
                      </a:r>
                      <a:r>
                        <a:rPr lang="uk-UA" baseline="0" dirty="0" smtClean="0"/>
                        <a:t> мікрорайонах Осокорки та Позняки.</a:t>
                      </a: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Реконструкція та модернізація «Заводу «Енергія» ПАТ «КИЇВЕНЕРГО»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317859"/>
              </p:ext>
            </p:extLst>
          </p:nvPr>
        </p:nvGraphicFramePr>
        <p:xfrm>
          <a:off x="457200" y="1600200"/>
          <a:ext cx="8229600" cy="514255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sz="800" b="0" dirty="0" smtClean="0"/>
                    </a:p>
                    <a:p>
                      <a:pPr algn="ctr"/>
                      <a:r>
                        <a:rPr lang="uk-UA" b="0" dirty="0" smtClean="0"/>
                        <a:t>Річний</a:t>
                      </a:r>
                      <a:r>
                        <a:rPr lang="uk-UA" b="0" baseline="0" dirty="0" smtClean="0"/>
                        <a:t> </a:t>
                      </a:r>
                    </a:p>
                    <a:p>
                      <a:pPr algn="ctr"/>
                      <a:r>
                        <a:rPr lang="uk-UA" b="0" baseline="0" dirty="0" smtClean="0"/>
                        <a:t>обсяг спалювання ТПВ становить 150,0 тис. тонн.</a:t>
                      </a:r>
                    </a:p>
                    <a:p>
                      <a:pPr algn="ctr"/>
                      <a:endParaRPr lang="uk-UA" sz="800" b="0" dirty="0" smtClean="0"/>
                    </a:p>
                    <a:p>
                      <a:pPr algn="ctr"/>
                      <a:r>
                        <a:rPr lang="uk-UA" b="0" dirty="0" smtClean="0"/>
                        <a:t>Не</a:t>
                      </a:r>
                      <a:r>
                        <a:rPr lang="uk-UA" b="0" baseline="0" dirty="0" smtClean="0"/>
                        <a:t>ефективна робота заводу «Енергія» щодо використання електричної та теплової енергії.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r>
                        <a:rPr lang="uk-UA" sz="1550" b="0" dirty="0" smtClean="0"/>
                        <a:t>Виконано роботи з будівництва</a:t>
                      </a:r>
                      <a:r>
                        <a:rPr lang="uk-UA" sz="1550" b="0" baseline="0" dirty="0" smtClean="0"/>
                        <a:t> перемички між районною котельнею «Позняки» та ТЕЦ-5.</a:t>
                      </a:r>
                      <a:endParaRPr lang="uk-UA" sz="1550" b="0" dirty="0" smtClean="0"/>
                    </a:p>
                    <a:p>
                      <a:pPr algn="ctr"/>
                      <a:r>
                        <a:rPr lang="uk-UA" sz="1550" b="0" dirty="0" smtClean="0"/>
                        <a:t>Результат:  забезпечення тепловою</a:t>
                      </a:r>
                      <a:r>
                        <a:rPr lang="uk-UA" sz="1550" b="0" baseline="0" dirty="0" smtClean="0"/>
                        <a:t> енергією близько  60 багатоповерхових будинків, зменшення на 15,0 млн. м3 споживання природного газу в опалювальний сезон,  збільшення обсягу спалювання ТПВ до 235,0 тис. тонн.</a:t>
                      </a:r>
                      <a:r>
                        <a:rPr lang="uk-UA" b="0" baseline="0" dirty="0" smtClean="0"/>
                        <a:t> </a:t>
                      </a:r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r>
                        <a:rPr lang="uk-UA" sz="1550" b="0" dirty="0" smtClean="0"/>
                        <a:t>Підписано Меморандум</a:t>
                      </a:r>
                      <a:r>
                        <a:rPr lang="uk-UA" sz="1550" b="0" baseline="0" dirty="0" smtClean="0"/>
                        <a:t> про співпрацю між філіалом «Завод «Енергія» ПАТ «КИЇВЕНЕРГО», КП «</a:t>
                      </a:r>
                      <a:r>
                        <a:rPr lang="uk-UA" sz="1550" b="0" baseline="0" dirty="0" err="1" smtClean="0"/>
                        <a:t>Київкомунсервіс</a:t>
                      </a:r>
                      <a:r>
                        <a:rPr lang="uk-UA" sz="1550" b="0" baseline="0" dirty="0" smtClean="0"/>
                        <a:t>» та підприємцями-перевізниками ТПВ щодо забезпечення ТПВ заводу «Енергія».</a:t>
                      </a:r>
                    </a:p>
                    <a:p>
                      <a:pPr algn="ctr"/>
                      <a:endParaRPr lang="uk-UA" sz="7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550" b="0" baseline="0" dirty="0" smtClean="0"/>
                        <a:t>Проводиться реконструкція котлоагрегату та капітальний ремонт електрофільтрів</a:t>
                      </a:r>
                      <a:endParaRPr lang="ru-RU" sz="1550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r>
                        <a:rPr lang="uk-UA" sz="1550" b="0" noProof="0" dirty="0" smtClean="0"/>
                        <a:t>В 2016-2017 роках планується встановлення турбоагрегату потужністю до 4,0 мВт для вироблення електричної енергії.</a:t>
                      </a:r>
                    </a:p>
                    <a:p>
                      <a:pPr algn="ctr"/>
                      <a:r>
                        <a:rPr lang="uk-UA" sz="1550" b="0" noProof="0" dirty="0" smtClean="0"/>
                        <a:t>Планується встановити нову лінію для знешкодження термічних відходів  та провести реконструкцію системи очистки димових газів,</a:t>
                      </a:r>
                      <a:r>
                        <a:rPr lang="uk-UA" sz="1550" b="0" baseline="0" noProof="0" dirty="0" smtClean="0"/>
                        <a:t> що дасть змогу додатково спалювати 133,0 тис. тонн в рік та забезпечити генерацію електроенергії паровою турбіною 41870,0 </a:t>
                      </a:r>
                      <a:r>
                        <a:rPr lang="uk-UA" sz="1550" b="0" baseline="0" noProof="0" dirty="0" err="1" smtClean="0"/>
                        <a:t>МВт.год</a:t>
                      </a:r>
                      <a:r>
                        <a:rPr lang="uk-UA" sz="1550" b="0" baseline="0" noProof="0" dirty="0" smtClean="0"/>
                        <a:t>.</a:t>
                      </a:r>
                      <a:endParaRPr lang="uk-UA" sz="1550" b="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Встановлення засобів обліку теплової енергії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42843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ru-RU" b="0" dirty="0" smtClean="0"/>
                    </a:p>
                    <a:p>
                      <a:pPr algn="ctr"/>
                      <a:r>
                        <a:rPr lang="uk-UA" b="0" noProof="0" dirty="0" smtClean="0"/>
                        <a:t>Відсутність контролю фактичного споживання теплової енергії у</a:t>
                      </a:r>
                      <a:r>
                        <a:rPr lang="uk-UA" b="0" baseline="0" noProof="0" dirty="0" smtClean="0"/>
                        <a:t> </a:t>
                      </a:r>
                      <a:r>
                        <a:rPr lang="uk-UA" b="0" noProof="0" dirty="0" smtClean="0"/>
                        <a:t>будинках, нарахування мешканцям сплати за теплову енергію, яку вони не споживають.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За</a:t>
                      </a:r>
                      <a:r>
                        <a:rPr lang="uk-UA" b="0" baseline="0" noProof="0" dirty="0" smtClean="0"/>
                        <a:t> минулий рік встановлено 820 засобів обліку теплової енергії. 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r>
                        <a:rPr lang="uk-UA" noProof="0" dirty="0" smtClean="0"/>
                        <a:t>Вирішено питання щодо фінансування проведення робіт у сумі 67,6 млн. грн. з міського бюджету. Передбачається встановлення 1000 нових приладів обліку тепла за рахунок міського бюджету та 3000 теплолічильників за кошти ПАТ «КИЇВЕНЕРГО».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r>
                        <a:rPr lang="uk-UA" noProof="0" dirty="0" smtClean="0"/>
                        <a:t>Зменшення витрат на оплату теплової енергії в середньому по будинку становить 24,02 %.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До 2017 року забезпечити 100 % встановлення засобів обліку теплової енергії  в житлових будинках.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err="1" smtClean="0"/>
              <a:t>Термосанація</a:t>
            </a:r>
            <a:r>
              <a:rPr lang="uk-UA" sz="3600" dirty="0" smtClean="0"/>
              <a:t> будівель бюджетної сфери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313784"/>
              </p:ext>
            </p:extLst>
          </p:nvPr>
        </p:nvGraphicFramePr>
        <p:xfrm>
          <a:off x="457200" y="1600200"/>
          <a:ext cx="8229600" cy="4974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r>
                        <a:rPr lang="uk-UA" b="0" noProof="0" dirty="0" smtClean="0"/>
                        <a:t>Не</a:t>
                      </a:r>
                      <a:r>
                        <a:rPr lang="uk-UA" b="0" baseline="0" noProof="0" dirty="0" smtClean="0"/>
                        <a:t> комфортна температура та надмірні витрати енергоносіїв у наслідок зношеного стану будівель. Обладнання, встановлене на початку 2000-х років по проекту Світового банку – не працює. Втрачаються значні бюджетні кошти по причині безгосподарності.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r>
                        <a:rPr lang="uk-UA" b="0" noProof="0" dirty="0" smtClean="0"/>
                        <a:t>Виділено 65 млн. грн. з міського бюджету на </a:t>
                      </a:r>
                      <a:r>
                        <a:rPr lang="uk-UA" b="0" noProof="0" dirty="0" err="1" smtClean="0"/>
                        <a:t>термомодернізацію</a:t>
                      </a:r>
                      <a:r>
                        <a:rPr lang="uk-UA" b="0" baseline="0" noProof="0" dirty="0" smtClean="0"/>
                        <a:t> 5-ти шкіл та садочків. Вирішується питання заміни ламп освітлення на суму понад 300 млн. грн. з державного бюджету. Передбачено ремонт та наладку ІТП в бюджетній сфері.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r>
                        <a:rPr lang="uk-UA" noProof="0" dirty="0" smtClean="0"/>
                        <a:t>Розпочато підготовчі роботи з </a:t>
                      </a:r>
                      <a:r>
                        <a:rPr lang="uk-UA" noProof="0" dirty="0" err="1" smtClean="0"/>
                        <a:t>термосанації</a:t>
                      </a:r>
                      <a:r>
                        <a:rPr lang="uk-UA" noProof="0" dirty="0" smtClean="0"/>
                        <a:t> будівель бюджетної сфери</a:t>
                      </a:r>
                    </a:p>
                    <a:p>
                      <a:pPr algn="ctr"/>
                      <a:r>
                        <a:rPr lang="uk-UA" noProof="0" dirty="0" smtClean="0"/>
                        <a:t> (ДНЗ № 653, </a:t>
                      </a:r>
                      <a:r>
                        <a:rPr lang="uk-UA" noProof="0" dirty="0" err="1" smtClean="0"/>
                        <a:t>ДНЗ</a:t>
                      </a:r>
                      <a:r>
                        <a:rPr lang="uk-UA" noProof="0" dirty="0" smtClean="0"/>
                        <a:t> № 598, школа-дитсадок № 173, ліцей "Наукова зміна"). Ремонтуються та налагоджуються теплові пункти. Сумарна економія від заходів 60-70</a:t>
                      </a:r>
                      <a:r>
                        <a:rPr lang="uk-UA" baseline="0" noProof="0" dirty="0" smtClean="0"/>
                        <a:t> млн. грн. на рік.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Широке застосування ЕСКО механізму для </a:t>
                      </a:r>
                      <a:r>
                        <a:rPr lang="uk-UA" noProof="0" dirty="0" err="1" smtClean="0"/>
                        <a:t>термомодернізації</a:t>
                      </a:r>
                      <a:r>
                        <a:rPr lang="uk-UA" noProof="0" dirty="0" smtClean="0"/>
                        <a:t> будівель бюджетної сфери.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Запровадження системи </a:t>
                      </a:r>
                      <a:r>
                        <a:rPr lang="uk-UA" noProof="0" dirty="0" err="1" smtClean="0"/>
                        <a:t>енергоменеджменту</a:t>
                      </a:r>
                      <a:r>
                        <a:rPr lang="uk-UA" noProof="0" dirty="0" smtClean="0"/>
                        <a:t>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Встановлення ІТП у житлових будинках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403525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Перевитрати теплової енергії у зв'язку з відсутністю регулювання подачі теплоносія.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Проведено обстеження 138 об'єктів на предмет можливості </a:t>
                      </a:r>
                    </a:p>
                    <a:p>
                      <a:pPr algn="ctr"/>
                      <a:r>
                        <a:rPr lang="uk-UA" b="0" noProof="0" dirty="0" smtClean="0"/>
                        <a:t>вивільнення ЦТП.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Обрано</a:t>
                      </a:r>
                    </a:p>
                    <a:p>
                      <a:pPr algn="ctr"/>
                      <a:r>
                        <a:rPr lang="uk-UA" noProof="0" dirty="0" smtClean="0"/>
                        <a:t>перспективні проекти та підготовлені договори на проектування.</a:t>
                      </a:r>
                    </a:p>
                    <a:p>
                      <a:pPr algn="ctr"/>
                      <a:r>
                        <a:rPr lang="uk-UA" noProof="0" dirty="0" smtClean="0"/>
                        <a:t>Передбачено фінансування</a:t>
                      </a:r>
                      <a:r>
                        <a:rPr lang="uk-UA" baseline="0" noProof="0" dirty="0" smtClean="0"/>
                        <a:t> у сумі 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33,5 млн. грн. для реалізації проектів.</a:t>
                      </a:r>
                      <a:endParaRPr lang="uk-UA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Економія коштів на опалення житлових</a:t>
                      </a:r>
                      <a:r>
                        <a:rPr lang="uk-UA" baseline="0" noProof="0" dirty="0" smtClean="0"/>
                        <a:t> будинків.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Здійснення </a:t>
            </a:r>
            <a:r>
              <a:rPr lang="uk-UA" dirty="0" err="1" smtClean="0"/>
              <a:t>енергоаудиту</a:t>
            </a:r>
            <a:r>
              <a:rPr lang="uk-UA" dirty="0" smtClean="0"/>
              <a:t> житлових будинків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440107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Відсутність інформації про існуючий стан</a:t>
                      </a:r>
                      <a:r>
                        <a:rPr lang="uk-UA" b="0" baseline="0" noProof="0" dirty="0" smtClean="0"/>
                        <a:t> енергоефективності будівель, що унеможливлювало розробку заходів з енергозбереження у житловому секторі.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Проведено</a:t>
                      </a:r>
                      <a:r>
                        <a:rPr lang="uk-UA" b="0" baseline="0" noProof="0" dirty="0" smtClean="0"/>
                        <a:t> </a:t>
                      </a:r>
                      <a:r>
                        <a:rPr lang="uk-UA" b="0" baseline="0" noProof="0" dirty="0" err="1" smtClean="0"/>
                        <a:t>енергоаудит</a:t>
                      </a:r>
                      <a:r>
                        <a:rPr lang="uk-UA" b="0" baseline="0" noProof="0" dirty="0" smtClean="0"/>
                        <a:t> у 8000 житлових будинках міста.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Визначення </a:t>
                      </a:r>
                      <a:r>
                        <a:rPr lang="uk-UA" noProof="0" dirty="0" err="1" smtClean="0"/>
                        <a:t>приорітетних</a:t>
                      </a:r>
                      <a:r>
                        <a:rPr lang="uk-UA" noProof="0" dirty="0" smtClean="0"/>
                        <a:t> будинків для встановлення будинкових приладів обліку теплової енергії.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Здійснення заходів з </a:t>
                      </a:r>
                      <a:r>
                        <a:rPr lang="uk-UA" noProof="0" dirty="0" err="1" smtClean="0"/>
                        <a:t>термосанації</a:t>
                      </a:r>
                      <a:r>
                        <a:rPr lang="uk-UA" noProof="0" dirty="0" smtClean="0"/>
                        <a:t> житлових будинків.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Встановлення спортивних дитячих майданчиків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800076"/>
              </p:ext>
            </p:extLst>
          </p:nvPr>
        </p:nvGraphicFramePr>
        <p:xfrm>
          <a:off x="457200" y="1600200"/>
          <a:ext cx="8229600" cy="508159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Незадовільний технічний стан, відсутність</a:t>
                      </a:r>
                      <a:r>
                        <a:rPr lang="uk-UA" b="0" baseline="0" noProof="0" dirty="0" smtClean="0"/>
                        <a:t> спортивних дитячих майданчиків.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Проведено</a:t>
                      </a:r>
                      <a:r>
                        <a:rPr lang="uk-UA" b="0" baseline="0" noProof="0" dirty="0" smtClean="0"/>
                        <a:t> попередній аналіз місць де необхідно у першу чергу встановити </a:t>
                      </a:r>
                      <a:r>
                        <a:rPr lang="uk-UA" b="0" noProof="0" dirty="0" smtClean="0"/>
                        <a:t>спортивні</a:t>
                      </a:r>
                      <a:r>
                        <a:rPr lang="uk-UA" b="0" baseline="0" noProof="0" dirty="0" smtClean="0"/>
                        <a:t> дитячі майданчики.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sz="800" noProof="0" dirty="0" smtClean="0"/>
                    </a:p>
                    <a:p>
                      <a:pPr algn="ctr"/>
                      <a:r>
                        <a:rPr lang="uk-UA" noProof="0" dirty="0" smtClean="0"/>
                        <a:t>Продовження встановлення спортивних</a:t>
                      </a:r>
                      <a:r>
                        <a:rPr lang="uk-UA" baseline="0" noProof="0" dirty="0" smtClean="0"/>
                        <a:t> дитячих майданчиків на суму                   10 млн. грн. у 2015 році.</a:t>
                      </a:r>
                    </a:p>
                    <a:p>
                      <a:pPr algn="ctr"/>
                      <a:endParaRPr lang="uk-UA" baseline="0" noProof="0" dirty="0" smtClean="0"/>
                    </a:p>
                    <a:p>
                      <a:pPr algn="ctr"/>
                      <a:r>
                        <a:rPr lang="ru-RU" noProof="0" dirty="0" smtClean="0"/>
                        <a:t>Планується встановити 186 майданчики із них: 93- спортивні та 93 - дитячі.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sz="700" noProof="0" dirty="0" smtClean="0"/>
                    </a:p>
                    <a:p>
                      <a:pPr algn="ctr"/>
                      <a:r>
                        <a:rPr lang="uk-UA" noProof="0" dirty="0" smtClean="0"/>
                        <a:t>Заміна</a:t>
                      </a:r>
                      <a:r>
                        <a:rPr lang="uk-UA" baseline="0" noProof="0" dirty="0" smtClean="0"/>
                        <a:t> всіх старих </a:t>
                      </a:r>
                      <a:r>
                        <a:rPr lang="uk-UA" noProof="0" dirty="0" smtClean="0"/>
                        <a:t>спортивних</a:t>
                      </a:r>
                      <a:r>
                        <a:rPr lang="uk-UA" baseline="0" noProof="0" dirty="0" smtClean="0"/>
                        <a:t> дитячих майданчиків. </a:t>
                      </a:r>
                      <a:r>
                        <a:rPr lang="ru-RU" baseline="0" noProof="0" dirty="0" smtClean="0"/>
                        <a:t>Забезпечення належних умов для фізичного розвитку дітей, створить умови для занять фізичною культурою населення за місцем проживання та в місцях масового відпочинку міста Києва.</a:t>
                      </a:r>
                    </a:p>
                    <a:p>
                      <a:pPr algn="ctr"/>
                      <a:endParaRPr lang="uk-UA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Ремонт житлового фонду міста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862303"/>
              </p:ext>
            </p:extLst>
          </p:nvPr>
        </p:nvGraphicFramePr>
        <p:xfrm>
          <a:off x="457200" y="1600200"/>
          <a:ext cx="8229600" cy="448322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044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Скарги на незадовільний технічний стан житлового</a:t>
                      </a:r>
                      <a:r>
                        <a:rPr lang="uk-UA" b="0" baseline="0" noProof="0" dirty="0" smtClean="0"/>
                        <a:t> фонду столиці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Протягом 2014 року виконано робіт на 306 об'єктах на загальну суму 44,1 млн. грн.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ru-RU" noProof="0" dirty="0" err="1" smtClean="0"/>
                        <a:t>Вирішено</a:t>
                      </a:r>
                      <a:r>
                        <a:rPr lang="ru-RU" noProof="0" dirty="0" smtClean="0"/>
                        <a:t> </a:t>
                      </a:r>
                      <a:r>
                        <a:rPr lang="ru-RU" noProof="0" dirty="0" err="1" smtClean="0"/>
                        <a:t>питання</a:t>
                      </a:r>
                      <a:r>
                        <a:rPr lang="ru-RU" noProof="0" dirty="0" smtClean="0"/>
                        <a:t> </a:t>
                      </a:r>
                      <a:r>
                        <a:rPr lang="ru-RU" noProof="0" dirty="0" err="1" smtClean="0"/>
                        <a:t>щодо</a:t>
                      </a:r>
                      <a:r>
                        <a:rPr lang="ru-RU" noProof="0" dirty="0" smtClean="0"/>
                        <a:t> </a:t>
                      </a:r>
                      <a:r>
                        <a:rPr lang="ru-RU" noProof="0" dirty="0" err="1" smtClean="0"/>
                        <a:t>фінансування</a:t>
                      </a:r>
                      <a:r>
                        <a:rPr lang="ru-RU" noProof="0" dirty="0" smtClean="0"/>
                        <a:t> </a:t>
                      </a:r>
                      <a:r>
                        <a:rPr lang="ru-RU" noProof="0" dirty="0" err="1" smtClean="0"/>
                        <a:t>проведення</a:t>
                      </a:r>
                      <a:r>
                        <a:rPr lang="ru-RU" noProof="0" dirty="0" smtClean="0"/>
                        <a:t> робіт на суму 106 млн </a:t>
                      </a:r>
                      <a:r>
                        <a:rPr lang="ru-RU" noProof="0" dirty="0" err="1" smtClean="0"/>
                        <a:t>грн</a:t>
                      </a:r>
                      <a:r>
                        <a:rPr lang="ru-RU" noProof="0" dirty="0" smtClean="0"/>
                        <a:t> з </a:t>
                      </a:r>
                      <a:r>
                        <a:rPr lang="ru-RU" noProof="0" dirty="0" err="1" smtClean="0"/>
                        <a:t>міського</a:t>
                      </a:r>
                      <a:r>
                        <a:rPr lang="ru-RU" noProof="0" dirty="0" smtClean="0"/>
                        <a:t> бюджету на 556 </a:t>
                      </a:r>
                      <a:r>
                        <a:rPr lang="ru-RU" noProof="0" dirty="0" err="1" smtClean="0"/>
                        <a:t>об'єктах</a:t>
                      </a:r>
                      <a:r>
                        <a:rPr lang="ru-RU" noProof="0" dirty="0" smtClean="0"/>
                        <a:t> в тому </a:t>
                      </a:r>
                      <a:r>
                        <a:rPr lang="ru-RU" noProof="0" dirty="0" err="1" smtClean="0"/>
                        <a:t>числі</a:t>
                      </a:r>
                      <a:r>
                        <a:rPr lang="ru-RU" noProof="0" dirty="0" smtClean="0"/>
                        <a:t> 29 </a:t>
                      </a:r>
                      <a:r>
                        <a:rPr lang="ru-RU" noProof="0" dirty="0" err="1" smtClean="0"/>
                        <a:t>об'єктів</a:t>
                      </a:r>
                      <a:r>
                        <a:rPr lang="ru-RU" noProof="0" dirty="0" smtClean="0"/>
                        <a:t> </a:t>
                      </a:r>
                      <a:r>
                        <a:rPr lang="ru-RU" noProof="0" dirty="0" err="1" smtClean="0"/>
                        <a:t>будинки</a:t>
                      </a:r>
                      <a:r>
                        <a:rPr lang="ru-RU" noProof="0" dirty="0" smtClean="0"/>
                        <a:t> ЖБК та ОСББ.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sz="800" noProof="0" dirty="0" smtClean="0"/>
                    </a:p>
                    <a:p>
                      <a:pPr algn="ctr"/>
                      <a:r>
                        <a:rPr lang="uk-UA" sz="1600" noProof="0" dirty="0" smtClean="0"/>
                        <a:t>Покращення стану житлового фонду міста та забезпечення  утримування  в належному технічному стані </a:t>
                      </a:r>
                      <a:r>
                        <a:rPr lang="uk-UA" sz="1600" noProof="0" dirty="0" err="1" smtClean="0"/>
                        <a:t>внутрішньобудинкові</a:t>
                      </a:r>
                      <a:r>
                        <a:rPr lang="uk-UA" sz="1600" noProof="0" dirty="0" smtClean="0"/>
                        <a:t> мережі, покрівлі, фасади і сходові клітини житлових будинків та надасть їм естетичного вигляду. </a:t>
                      </a:r>
                    </a:p>
                    <a:p>
                      <a:pPr algn="ctr"/>
                      <a:r>
                        <a:rPr lang="uk-UA" sz="1600" noProof="0" dirty="0" smtClean="0"/>
                        <a:t>Підвищення комфортних умов проживання мешканців столиці.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1744</Words>
  <Application>Microsoft Office PowerPoint</Application>
  <PresentationFormat>Экран (4:3)</PresentationFormat>
  <Paragraphs>268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Модернізація та заміна ліфтів</vt:lpstr>
      <vt:lpstr>Реконструкція Бортницької станції аерації</vt:lpstr>
      <vt:lpstr>Реконструкція та модернізація «Заводу «Енергія» ПАТ «КИЇВЕНЕРГО»</vt:lpstr>
      <vt:lpstr>Встановлення засобів обліку теплової енергії</vt:lpstr>
      <vt:lpstr>Термосанація будівель бюджетної сфери</vt:lpstr>
      <vt:lpstr>Встановлення ІТП у житлових будинках</vt:lpstr>
      <vt:lpstr>Здійснення енергоаудиту житлових будинків</vt:lpstr>
      <vt:lpstr>Встановлення спортивних дитячих майданчиків</vt:lpstr>
      <vt:lpstr>Ремонт житлового фонду міста</vt:lpstr>
      <vt:lpstr>Удосконалення структури управління житловим господарством міста</vt:lpstr>
      <vt:lpstr>Будівництво Другої нитки головного міського каналізаційного колектору</vt:lpstr>
      <vt:lpstr>Інженерний захист територій</vt:lpstr>
      <vt:lpstr>Енергоефективні заходи в ОСББ та ЖБК на умовах спільного фінансування</vt:lpstr>
      <vt:lpstr>РЕКОНСТРУКЦІЯ ТА ТЕХНІЧНЕ ПЕРЕОСНАЩЕННЯ ПОЛІГОНУ  ТПВ №5 В С. ПІДГІРЦІ ОБУХІВСЬКОГО РАЙОНУ КИЇВСЬКОЇ ОБЛАСТІ </vt:lpstr>
      <vt:lpstr>Функціонування бюветних комплексів </vt:lpstr>
      <vt:lpstr>Знезараження питної води гіпохлоритом натрію </vt:lpstr>
      <vt:lpstr>Створення єдиної диспетчерської служби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 USER</dc:creator>
  <cp:lastModifiedBy>adm2</cp:lastModifiedBy>
  <cp:revision>36</cp:revision>
  <dcterms:created xsi:type="dcterms:W3CDTF">2015-06-03T07:50:33Z</dcterms:created>
  <dcterms:modified xsi:type="dcterms:W3CDTF">2015-07-14T06:34:20Z</dcterms:modified>
</cp:coreProperties>
</file>