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4" r:id="rId3"/>
    <p:sldMasterId id="2147483691" r:id="rId4"/>
    <p:sldMasterId id="2147483698" r:id="rId5"/>
    <p:sldMasterId id="2147483715" r:id="rId6"/>
    <p:sldMasterId id="2147483732" r:id="rId7"/>
  </p:sldMasterIdLst>
  <p:notesMasterIdLst>
    <p:notesMasterId r:id="rId47"/>
  </p:notesMasterIdLst>
  <p:sldIdLst>
    <p:sldId id="303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4" r:id="rId42"/>
    <p:sldId id="296" r:id="rId43"/>
    <p:sldId id="305" r:id="rId44"/>
    <p:sldId id="306" r:id="rId45"/>
    <p:sldId id="307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3C460-14B3-4BFB-84CA-7840C2C2F6C9}" type="datetimeFigureOut">
              <a:rPr lang="uk-UA" smtClean="0"/>
              <a:t>21.05.2016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76C4D-59C6-4D50-80BC-FD32F90B5A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5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6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37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38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39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5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594743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047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56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0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1"/>
          <p:cNvSpPr/>
          <p:nvPr userDrawn="1"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54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/>
          <p:nvPr userDrawn="1"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2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8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6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60000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34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0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8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45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7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87A2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60000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34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57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5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1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9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92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60000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34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5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61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7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91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5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07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1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59474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047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7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5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86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3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6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71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24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7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9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87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30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71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872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95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5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68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21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59990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56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5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0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5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97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5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38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75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72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21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483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27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0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82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59474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047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65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62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7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65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01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3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76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39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9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28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63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24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060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76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77584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Як створити ОСББ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03862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Інструкція для мешканців – співвласників</a:t>
            </a:r>
            <a:br>
              <a:rPr lang="uk-UA" dirty="0" smtClean="0">
                <a:solidFill>
                  <a:schemeClr val="accent5"/>
                </a:solidFill>
              </a:rPr>
            </a:br>
            <a:r>
              <a:rPr lang="uk-UA" dirty="0" smtClean="0">
                <a:solidFill>
                  <a:schemeClr val="accent5"/>
                </a:solidFill>
              </a:rPr>
              <a:t>багатоквартирних будинків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11" name="Підзаголовок 2"/>
          <p:cNvSpPr txBox="1">
            <a:spLocks/>
          </p:cNvSpPr>
          <p:nvPr/>
        </p:nvSpPr>
        <p:spPr>
          <a:xfrm>
            <a:off x="2701509" y="5842861"/>
            <a:ext cx="8803104" cy="588935"/>
          </a:xfrm>
          <a:prstGeom prst="rect">
            <a:avLst/>
          </a:prstGeom>
        </p:spPr>
        <p:txBody>
          <a:bodyPr vert="horz" lIns="91440" tIns="45720" rIns="91440" bIns="45720" numCol="1" spcCol="288000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en-US" dirty="0" smtClean="0">
                <a:solidFill>
                  <a:prstClr val="black"/>
                </a:solidFill>
              </a:rPr>
              <a:t>vlasnyk.org.ua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" y="264198"/>
            <a:ext cx="596193" cy="81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413" y="126804"/>
            <a:ext cx="649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uk-UA" sz="2800" b="1" dirty="0">
                <a:solidFill>
                  <a:srgbClr val="3E2682"/>
                </a:solidFill>
                <a:latin typeface="Calibri" panose="020F0502020204030204" pitchFamily="34" charset="0"/>
              </a:rPr>
              <a:t>Київська міська </a:t>
            </a:r>
            <a:endParaRPr lang="uk-UA" sz="2800" b="1" dirty="0" smtClean="0">
              <a:solidFill>
                <a:srgbClr val="3E2682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державна </a:t>
            </a:r>
            <a:r>
              <a:rPr lang="uk-UA" sz="2800" b="1" dirty="0">
                <a:solidFill>
                  <a:srgbClr val="3E2682"/>
                </a:solidFill>
                <a:latin typeface="Calibri" panose="020F0502020204030204" pitchFamily="34" charset="0"/>
              </a:rPr>
              <a:t>адміністрація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26" y="5616344"/>
            <a:ext cx="1934421" cy="894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99" y="5734447"/>
            <a:ext cx="1615715" cy="610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8" y="249167"/>
            <a:ext cx="2656422" cy="1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2586631" y="2146518"/>
            <a:ext cx="7810151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0"/>
              </a:spcBef>
              <a:buClr>
                <a:prstClr val="black"/>
              </a:buClr>
              <a:buFont typeface="Wingdings 3" charset="2"/>
              <a:buNone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Сповістити співвласників про заплановані установчі збори можна: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Другий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949494"/>
                </a:solidFill>
              </a:rPr>
              <a:t>Повідомлення</a:t>
            </a:r>
            <a:endParaRPr lang="uk-UA" dirty="0">
              <a:solidFill>
                <a:srgbClr val="94949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9211" y="2133600"/>
            <a:ext cx="5531901" cy="4724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3000"/>
              </a:spcBef>
              <a:buNone/>
            </a:pPr>
            <a:r>
              <a:rPr lang="uk-UA" dirty="0" smtClean="0"/>
              <a:t> </a:t>
            </a:r>
          </a:p>
          <a:p>
            <a:pPr algn="just">
              <a:spcBef>
                <a:spcPts val="3000"/>
              </a:spcBef>
            </a:pPr>
            <a:r>
              <a:rPr lang="uk-UA" dirty="0" smtClean="0"/>
              <a:t>особисто кожного, і обов’язково </a:t>
            </a:r>
            <a:r>
              <a:rPr lang="uk-UA" b="1" dirty="0" smtClean="0"/>
              <a:t>під підпис </a:t>
            </a:r>
            <a:r>
              <a:rPr lang="uk-UA" dirty="0" smtClean="0"/>
              <a:t>(потрібно завчасно скласти список (спів-) власників кожного приміщення у будинку, де вони залишатимуть свої підписи)</a:t>
            </a:r>
          </a:p>
          <a:p>
            <a:pPr algn="just">
              <a:spcBef>
                <a:spcPts val="3000"/>
              </a:spcBef>
            </a:pPr>
            <a:r>
              <a:rPr lang="uk-UA" dirty="0" smtClean="0"/>
              <a:t>шляхом поштового відправлення, а саме – </a:t>
            </a:r>
            <a:r>
              <a:rPr lang="uk-UA" b="1" dirty="0" smtClean="0"/>
              <a:t>рекомендованим листом</a:t>
            </a:r>
          </a:p>
          <a:p>
            <a:pPr algn="just">
              <a:spcBef>
                <a:spcPts val="3000"/>
              </a:spcBef>
            </a:pPr>
            <a:r>
              <a:rPr lang="uk-UA" dirty="0" smtClean="0"/>
              <a:t>шляхом розміщення </a:t>
            </a:r>
            <a:r>
              <a:rPr lang="uk-UA" b="1" dirty="0" smtClean="0"/>
              <a:t>оголошення</a:t>
            </a:r>
            <a:r>
              <a:rPr lang="uk-UA" dirty="0" smtClean="0"/>
              <a:t> на </a:t>
            </a:r>
            <a:r>
              <a:rPr lang="uk-UA" dirty="0" err="1" smtClean="0"/>
              <a:t>зага</a:t>
            </a:r>
            <a:r>
              <a:rPr lang="uk-UA" dirty="0" smtClean="0"/>
              <a:t>- </a:t>
            </a:r>
            <a:r>
              <a:rPr lang="uk-UA" dirty="0" err="1" smtClean="0"/>
              <a:t>льнодоступному</a:t>
            </a:r>
            <a:r>
              <a:rPr lang="uk-UA" dirty="0" smtClean="0"/>
              <a:t> місці </a:t>
            </a:r>
            <a:r>
              <a:rPr lang="uk-UA" b="1" dirty="0" smtClean="0"/>
              <a:t>при вході в кожний під’їзд </a:t>
            </a:r>
            <a:r>
              <a:rPr lang="uk-UA" dirty="0" smtClean="0"/>
              <a:t>(за можливості </a:t>
            </a:r>
            <a:r>
              <a:rPr lang="uk-UA" dirty="0"/>
              <a:t>– </a:t>
            </a:r>
            <a:r>
              <a:rPr lang="uk-UA" dirty="0" smtClean="0"/>
              <a:t>також у ліфтах)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15" y="2462294"/>
            <a:ext cx="2257586" cy="2257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81" y="3249480"/>
            <a:ext cx="2194301" cy="2194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83"/>
          <a:stretch/>
        </p:blipFill>
        <p:spPr>
          <a:xfrm>
            <a:off x="8199913" y="5443781"/>
            <a:ext cx="3819525" cy="14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uk-UA" dirty="0" smtClean="0"/>
              <a:t>Як створити ОСББ</a:t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25301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87A2CF"/>
                </a:solidFill>
              </a:rPr>
              <a:t>Підготовка до установчих зборів</a:t>
            </a:r>
            <a:endParaRPr lang="uk-UA" sz="4800" dirty="0">
              <a:solidFill>
                <a:srgbClr val="87A2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87A2CF"/>
                </a:solidFill>
              </a:rPr>
              <a:t>Підготовка до зборів</a:t>
            </a:r>
            <a:endParaRPr lang="uk-UA" dirty="0">
              <a:solidFill>
                <a:srgbClr val="87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uk-UA" sz="2400" dirty="0" smtClean="0"/>
              <a:t>14 днів до зборів –</a:t>
            </a:r>
            <a:br>
              <a:rPr lang="uk-UA" sz="2400" dirty="0" smtClean="0"/>
            </a:br>
            <a:r>
              <a:rPr lang="uk-UA" sz="2400" b="1" dirty="0" smtClean="0"/>
              <a:t>це не 14 днів тиші</a:t>
            </a:r>
            <a:endParaRPr lang="uk-UA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3" y="2133600"/>
            <a:ext cx="5407497" cy="37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87A2CF"/>
                </a:solidFill>
              </a:rPr>
              <a:t>Підготовка до зборів</a:t>
            </a:r>
            <a:endParaRPr lang="uk-UA" dirty="0">
              <a:solidFill>
                <a:srgbClr val="87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4958464" cy="4143214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dirty="0"/>
              <a:t>Протягом 14 днів перед </a:t>
            </a:r>
            <a:r>
              <a:rPr lang="uk-UA" dirty="0" smtClean="0"/>
              <a:t>установчими зборами </a:t>
            </a:r>
            <a:r>
              <a:rPr lang="uk-UA" dirty="0"/>
              <a:t>потрібно провести зустрічі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мешканцями </a:t>
            </a:r>
            <a:r>
              <a:rPr lang="uk-UA" dirty="0"/>
              <a:t>будинку </a:t>
            </a:r>
            <a:r>
              <a:rPr lang="uk-UA" b="1" dirty="0">
                <a:solidFill>
                  <a:srgbClr val="87A2CF"/>
                </a:solidFill>
              </a:rPr>
              <a:t>хоча б 4 </a:t>
            </a:r>
            <a:r>
              <a:rPr lang="uk-UA" b="1" dirty="0" smtClean="0">
                <a:solidFill>
                  <a:srgbClr val="87A2CF"/>
                </a:solidFill>
              </a:rPr>
              <a:t>рази</a:t>
            </a:r>
            <a:r>
              <a:rPr lang="uk-UA" dirty="0" smtClean="0"/>
              <a:t>.</a:t>
            </a:r>
            <a:endParaRPr lang="uk-UA" b="1" dirty="0" smtClean="0">
              <a:solidFill>
                <a:srgbClr val="87A2CF"/>
              </a:solidFill>
            </a:endParaRPr>
          </a:p>
          <a:p>
            <a:pPr algn="just">
              <a:spcBef>
                <a:spcPts val="4200"/>
              </a:spcBef>
            </a:pPr>
            <a:r>
              <a:rPr lang="uk-UA" dirty="0" smtClean="0"/>
              <a:t>Це принаймні </a:t>
            </a:r>
            <a:r>
              <a:rPr lang="uk-UA" b="1" dirty="0" smtClean="0">
                <a:solidFill>
                  <a:srgbClr val="87A2CF"/>
                </a:solidFill>
              </a:rPr>
              <a:t>дві зустрічі щотижня</a:t>
            </a:r>
            <a:r>
              <a:rPr lang="uk-UA" dirty="0" smtClean="0"/>
              <a:t>.</a:t>
            </a:r>
            <a:endParaRPr lang="uk-UA" b="1" dirty="0" smtClean="0">
              <a:solidFill>
                <a:srgbClr val="87A2CF"/>
              </a:solidFill>
            </a:endParaRPr>
          </a:p>
          <a:p>
            <a:pPr algn="just">
              <a:spcBef>
                <a:spcPts val="6600"/>
              </a:spcBef>
            </a:pPr>
            <a:r>
              <a:rPr lang="uk-UA" dirty="0" smtClean="0"/>
              <a:t>Потрібен час для інформування всіх сусідів про </a:t>
            </a:r>
            <a:r>
              <a:rPr lang="uk-UA" dirty="0"/>
              <a:t>створення </a:t>
            </a:r>
            <a:r>
              <a:rPr lang="uk-UA" dirty="0" smtClean="0"/>
              <a:t>ОСББ, агітації, надання </a:t>
            </a:r>
            <a:r>
              <a:rPr lang="uk-UA" dirty="0"/>
              <a:t>роз’яснень </a:t>
            </a:r>
            <a:r>
              <a:rPr lang="uk-UA" dirty="0" smtClean="0"/>
              <a:t>та відповідей на найбільш розповсюджені питання.</a:t>
            </a:r>
            <a:endParaRPr lang="uk-U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93" y="2133600"/>
            <a:ext cx="3810000" cy="381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03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87A2CF"/>
                </a:solidFill>
              </a:rPr>
              <a:t>Підготовка до зборів</a:t>
            </a:r>
            <a:endParaRPr lang="uk-UA" dirty="0">
              <a:solidFill>
                <a:srgbClr val="87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684150"/>
            <a:ext cx="10327648" cy="1477505"/>
          </a:xfrm>
        </p:spPr>
        <p:txBody>
          <a:bodyPr numCol="2" spcCol="504000"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uk-UA" sz="2400" dirty="0" smtClean="0"/>
              <a:t>Більшість з тих, які приходитимуть на попередні збори, будуть противника- ми ОСББ.</a:t>
            </a:r>
          </a:p>
          <a:p>
            <a:pPr>
              <a:spcBef>
                <a:spcPts val="3000"/>
              </a:spcBef>
            </a:pPr>
            <a:r>
              <a:rPr lang="uk-UA" sz="2400" dirty="0" smtClean="0"/>
              <a:t>Вони намагатимуться підірвати ваш авторитет і відбити в сусідів бажання організовуватись в ОСББ.</a:t>
            </a:r>
            <a:endParaRPr lang="uk-UA" sz="2400" dirty="0">
              <a:solidFill>
                <a:srgbClr val="87A2C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51" y="3115161"/>
            <a:ext cx="5595076" cy="3468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11579" y="3823951"/>
            <a:ext cx="4990879" cy="419228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87A2CF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87A2CF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87A2CF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87A2CF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87A2CF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Проте в цього є позитивний бік – ви дізнаєтесь їхні аргументи заздалегідь, і більшість з них успішно нейтралізуєте до зборів.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87A2CF"/>
                </a:solidFill>
              </a:rPr>
              <a:t>Підготовка до зборів</a:t>
            </a:r>
            <a:endParaRPr lang="uk-UA" dirty="0">
              <a:solidFill>
                <a:srgbClr val="87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14005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 момент першого інформаційного зібрання розподіл симпатій мешканців будинку буде приблизно такий:</a:t>
            </a:r>
            <a:br>
              <a:rPr lang="uk-UA" sz="2400" dirty="0" smtClean="0"/>
            </a:br>
            <a:endParaRPr lang="uk-UA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40"/>
          <a:stretch/>
        </p:blipFill>
        <p:spPr>
          <a:xfrm>
            <a:off x="2728697" y="3549115"/>
            <a:ext cx="7742305" cy="28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7"/>
          <a:stretch/>
        </p:blipFill>
        <p:spPr>
          <a:xfrm>
            <a:off x="2728697" y="3564615"/>
            <a:ext cx="7742305" cy="2983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87A2CF"/>
                </a:solidFill>
              </a:rPr>
              <a:t>Підготовка до зборів</a:t>
            </a:r>
            <a:endParaRPr lang="uk-UA" dirty="0">
              <a:solidFill>
                <a:srgbClr val="87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14005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Наше завдання – протягом чотирьох інформаційних</a:t>
            </a:r>
            <a:br>
              <a:rPr lang="uk-UA" sz="2400" dirty="0" smtClean="0"/>
            </a:br>
            <a:r>
              <a:rPr lang="uk-UA" sz="2400" dirty="0" smtClean="0"/>
              <a:t>зустрічей перерозподілити їх таким чином:</a:t>
            </a:r>
            <a:endParaRPr lang="uk-UA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Третій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87A2CF"/>
                </a:solidFill>
              </a:rPr>
              <a:t>Підготовка до зборів</a:t>
            </a:r>
            <a:endParaRPr lang="uk-UA" dirty="0">
              <a:solidFill>
                <a:srgbClr val="87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4999"/>
            <a:ext cx="8461080" cy="4449306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3000"/>
              </a:spcBef>
            </a:pPr>
            <a:r>
              <a:rPr lang="uk-UA" sz="2400" b="1" dirty="0" smtClean="0">
                <a:solidFill>
                  <a:srgbClr val="87A2CF"/>
                </a:solidFill>
              </a:rPr>
              <a:t>Пам’ятайте! </a:t>
            </a:r>
            <a:r>
              <a:rPr lang="uk-UA" sz="2400" dirty="0" smtClean="0"/>
              <a:t>З’ясувати всі деталі, провести агітацію та всі обговорення потрібно </a:t>
            </a:r>
            <a:r>
              <a:rPr lang="uk-UA" sz="2400" b="1" dirty="0" smtClean="0">
                <a:solidFill>
                  <a:srgbClr val="87A2CF"/>
                </a:solidFill>
              </a:rPr>
              <a:t>до</a:t>
            </a:r>
            <a:r>
              <a:rPr lang="uk-UA" sz="2400" dirty="0" smtClean="0"/>
              <a:t> установчих зборів. </a:t>
            </a:r>
          </a:p>
          <a:p>
            <a:pPr algn="just">
              <a:lnSpc>
                <a:spcPct val="114000"/>
              </a:lnSpc>
              <a:spcBef>
                <a:spcPts val="3000"/>
              </a:spcBef>
            </a:pPr>
            <a:r>
              <a:rPr lang="uk-UA" sz="2400" dirty="0" smtClean="0"/>
              <a:t>На самих зборах на це просто не вистачить часу, буде багато інших справ: реєстрація, голосування, підрахунок голосів тощо.</a:t>
            </a:r>
            <a:endParaRPr lang="uk-UA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uk-UA" dirty="0" smtClean="0"/>
              <a:t>Як створити ОСББ</a:t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Четвертий етап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2"/>
                </a:solidFill>
              </a:rPr>
              <a:t>Установчі збори</a:t>
            </a:r>
            <a:endParaRPr lang="uk-UA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Четвертий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accent2"/>
                </a:solidFill>
              </a:rPr>
              <a:t>Установчі збори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906" y="2133600"/>
            <a:ext cx="4571999" cy="47244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Установчі збори </a:t>
            </a:r>
            <a:r>
              <a:rPr lang="uk-UA" dirty="0" smtClean="0"/>
              <a:t>– офіційний захід, на якому співвласники голосують</a:t>
            </a:r>
            <a:br>
              <a:rPr lang="uk-UA" dirty="0" smtClean="0"/>
            </a:br>
            <a:r>
              <a:rPr lang="uk-UA" dirty="0" smtClean="0"/>
              <a:t>за чи проти створення ОСББ.</a:t>
            </a:r>
          </a:p>
          <a:p>
            <a:pPr marL="612000" lvl="1">
              <a:spcBef>
                <a:spcPts val="3000"/>
              </a:spcBef>
            </a:pPr>
            <a:r>
              <a:rPr lang="uk-UA" sz="1800" b="1" dirty="0" smtClean="0">
                <a:solidFill>
                  <a:schemeClr val="accent2"/>
                </a:solidFill>
              </a:rPr>
              <a:t>Пам’ятайте! </a:t>
            </a:r>
            <a:r>
              <a:rPr lang="uk-UA" sz="1800" dirty="0" smtClean="0"/>
              <a:t>Мешканець – </a:t>
            </a:r>
            <a:br>
              <a:rPr lang="uk-UA" sz="1800" dirty="0" smtClean="0"/>
            </a:br>
            <a:r>
              <a:rPr lang="uk-UA" sz="1800" dirty="0" smtClean="0"/>
              <a:t>не обов’язково власник!</a:t>
            </a:r>
            <a:endParaRPr lang="uk-UA" sz="1800" dirty="0"/>
          </a:p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До участі в установчих зборах допускаються тільки ті власники квартир або нежитлових примі-</a:t>
            </a:r>
            <a:r>
              <a:rPr lang="uk-UA" sz="1800" dirty="0" err="1" smtClean="0"/>
              <a:t>щень</a:t>
            </a:r>
            <a:r>
              <a:rPr lang="uk-UA" sz="1800" dirty="0" smtClean="0"/>
              <a:t> в ньому (або їх часток), які мають на руках </a:t>
            </a:r>
            <a:r>
              <a:rPr lang="uk-UA" sz="1800" dirty="0" err="1" smtClean="0"/>
              <a:t>правовстановчі</a:t>
            </a:r>
            <a:r>
              <a:rPr lang="uk-UA" sz="1800" dirty="0" smtClean="0"/>
              <a:t> документи!</a:t>
            </a:r>
            <a:endParaRPr lang="uk-U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Прямокутник 4"/>
          <p:cNvSpPr/>
          <p:nvPr/>
        </p:nvSpPr>
        <p:spPr>
          <a:xfrm>
            <a:off x="6037428" y="2133600"/>
            <a:ext cx="5281200" cy="37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uk-UA" dirty="0" smtClean="0"/>
              <a:t>Як створити ОСББ</a:t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Перший етап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/>
                </a:solidFill>
              </a:rPr>
              <a:t> З чого необхідно почати?</a:t>
            </a:r>
            <a:endParaRPr lang="uk-U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1"/>
          <a:stretch/>
        </p:blipFill>
        <p:spPr>
          <a:xfrm>
            <a:off x="3015717" y="4139266"/>
            <a:ext cx="3648551" cy="272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1808133"/>
            <a:ext cx="4601535" cy="3777622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chemeClr val="accent2"/>
                </a:solidFill>
              </a:rPr>
              <a:t>1. Локація. </a:t>
            </a:r>
            <a:r>
              <a:rPr lang="uk-UA" dirty="0"/>
              <a:t>Потрібно облаштувати місце, де </a:t>
            </a:r>
            <a:r>
              <a:rPr lang="uk-UA" dirty="0" smtClean="0"/>
              <a:t>проходитимуть збори.</a:t>
            </a:r>
            <a:br>
              <a:rPr lang="uk-UA" dirty="0" smtClean="0"/>
            </a:br>
            <a:endParaRPr lang="uk-UA" sz="100" dirty="0" smtClean="0"/>
          </a:p>
          <a:p>
            <a:pPr marL="342000" indent="0" algn="just">
              <a:spcBef>
                <a:spcPts val="2000"/>
              </a:spcBef>
              <a:buNone/>
            </a:pPr>
            <a:r>
              <a:rPr lang="uk-UA" dirty="0" smtClean="0"/>
              <a:t>Якщо це зала в школі – повісити</a:t>
            </a:r>
            <a:br>
              <a:rPr lang="uk-UA" dirty="0" smtClean="0"/>
            </a:br>
            <a:r>
              <a:rPr lang="uk-UA" dirty="0" smtClean="0"/>
              <a:t>на стінах вказівники. </a:t>
            </a:r>
          </a:p>
          <a:p>
            <a:pPr marL="342000" indent="0" algn="just">
              <a:spcBef>
                <a:spcPts val="2000"/>
              </a:spcBef>
              <a:buNone/>
            </a:pPr>
            <a:r>
              <a:rPr lang="uk-UA" dirty="0" smtClean="0"/>
              <a:t>Бажано </a:t>
            </a:r>
            <a:r>
              <a:rPr lang="uk-UA" dirty="0"/>
              <a:t>зустрічати прибуваючих на вході й одразу реєструвати їх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446" y="1800755"/>
            <a:ext cx="4076521" cy="3777622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chemeClr val="accent2"/>
                </a:solidFill>
              </a:rPr>
              <a:t>2. Реєстрація учасників.</a:t>
            </a:r>
          </a:p>
          <a:p>
            <a:pPr marL="342000" indent="0" algn="just">
              <a:buNone/>
            </a:pPr>
            <a:r>
              <a:rPr lang="uk-UA" dirty="0" smtClean="0"/>
              <a:t>Рекомендуємо одразу </a:t>
            </a:r>
            <a:r>
              <a:rPr lang="uk-UA" dirty="0" err="1" smtClean="0"/>
              <a:t>розда</a:t>
            </a:r>
            <a:r>
              <a:rPr lang="uk-UA" dirty="0" smtClean="0"/>
              <a:t>- вати прибуваючим </a:t>
            </a:r>
            <a:r>
              <a:rPr lang="uk-UA" b="1" dirty="0" smtClean="0">
                <a:solidFill>
                  <a:schemeClr val="accent2"/>
                </a:solidFill>
              </a:rPr>
              <a:t>бюлетені </a:t>
            </a:r>
            <a:r>
              <a:rPr lang="uk-UA" dirty="0" smtClean="0"/>
              <a:t>для голосування з опціями «ЗА», «ПРОТИ», «УТРИМАВСЯ» навпроти кожного питання.</a:t>
            </a:r>
          </a:p>
          <a:p>
            <a:pPr marL="342000" indent="0" algn="just">
              <a:buNone/>
            </a:pPr>
            <a:r>
              <a:rPr lang="uk-UA" dirty="0" smtClean="0"/>
              <a:t>Це спростить процес рахунку.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/>
        </p:blipFill>
        <p:spPr>
          <a:xfrm>
            <a:off x="8376004" y="4355028"/>
            <a:ext cx="2770507" cy="2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0" y="1808132"/>
            <a:ext cx="5128946" cy="5049867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spc="-30" dirty="0" smtClean="0">
                <a:solidFill>
                  <a:schemeClr val="accent2"/>
                </a:solidFill>
              </a:rPr>
              <a:t>3. Обрання тимчасових уповноважених</a:t>
            </a:r>
            <a:r>
              <a:rPr lang="uk-UA" spc="-30" dirty="0" smtClean="0"/>
              <a:t>: </a:t>
            </a:r>
            <a:r>
              <a:rPr lang="uk-UA" dirty="0" smtClean="0"/>
              <a:t>головуючого, секретаря та лічильної комісії – тільки на час установчих зборів.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b="1" dirty="0" smtClean="0">
                <a:solidFill>
                  <a:schemeClr val="accent2"/>
                </a:solidFill>
              </a:rPr>
              <a:t>Головуючий</a:t>
            </a:r>
            <a:r>
              <a:rPr lang="uk-UA" sz="1800" dirty="0" smtClean="0">
                <a:solidFill>
                  <a:schemeClr val="accent2"/>
                </a:solidFill>
              </a:rPr>
              <a:t> </a:t>
            </a:r>
            <a:r>
              <a:rPr lang="uk-UA" sz="1800" dirty="0" smtClean="0"/>
              <a:t>веде збори – виносить на розгляд питання відповідно до порядку денного.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b="1" dirty="0" smtClean="0">
                <a:solidFill>
                  <a:schemeClr val="accent2"/>
                </a:solidFill>
              </a:rPr>
              <a:t>Секретар</a:t>
            </a:r>
            <a:r>
              <a:rPr lang="uk-UA" sz="1800" dirty="0" smtClean="0">
                <a:solidFill>
                  <a:schemeClr val="accent2"/>
                </a:solidFill>
              </a:rPr>
              <a:t> </a:t>
            </a:r>
            <a:r>
              <a:rPr lang="uk-UA" sz="1800" dirty="0" smtClean="0"/>
              <a:t>веде протокол зборів, де фіксує результати голосування.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b="1" dirty="0" smtClean="0">
                <a:solidFill>
                  <a:schemeClr val="accent2"/>
                </a:solidFill>
              </a:rPr>
              <a:t>Лічильна комісія </a:t>
            </a:r>
            <a:r>
              <a:rPr lang="uk-UA" sz="1800" dirty="0" smtClean="0"/>
              <a:t>відповідає за прави- </a:t>
            </a:r>
            <a:r>
              <a:rPr lang="uk-UA" sz="1800" dirty="0" err="1" smtClean="0"/>
              <a:t>льний</a:t>
            </a:r>
            <a:r>
              <a:rPr lang="uk-UA" sz="1800" dirty="0" smtClean="0"/>
              <a:t> підрахунок голосів.</a:t>
            </a:r>
            <a:endParaRPr lang="uk-U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7875125" y="1905000"/>
            <a:ext cx="2248752" cy="1938580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9736362" y="2936282"/>
            <a:ext cx="2248752" cy="1938580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7878552" y="3952066"/>
            <a:ext cx="2248752" cy="1938580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1" t="2102" r="38610" b="69586"/>
          <a:stretch/>
        </p:blipFill>
        <p:spPr>
          <a:xfrm>
            <a:off x="8356321" y="2006384"/>
            <a:ext cx="1255363" cy="1797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5" t="3804" r="65477" b="69586"/>
          <a:stretch/>
        </p:blipFill>
        <p:spPr>
          <a:xfrm>
            <a:off x="9775857" y="3139396"/>
            <a:ext cx="2169762" cy="1605248"/>
          </a:xfrm>
          <a:prstGeom prst="hexagon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56321" y="4084447"/>
            <a:ext cx="1326135" cy="1673818"/>
            <a:chOff x="10131982" y="3115157"/>
            <a:chExt cx="1326135" cy="16738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90" t="4542" r="21525" b="69099"/>
            <a:stretch/>
          </p:blipFill>
          <p:spPr>
            <a:xfrm flipH="1">
              <a:off x="10373235" y="3115157"/>
              <a:ext cx="1084882" cy="16738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9" t="13515" r="67566" b="71339"/>
            <a:stretch/>
          </p:blipFill>
          <p:spPr>
            <a:xfrm flipH="1">
              <a:off x="10131982" y="3637504"/>
              <a:ext cx="260374" cy="1009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9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9050" y="1808133"/>
            <a:ext cx="5443650" cy="5049867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dirty="0" smtClean="0">
                <a:solidFill>
                  <a:schemeClr val="accent2"/>
                </a:solidFill>
              </a:rPr>
              <a:t>4. Голосування: створення ОСББ.</a:t>
            </a:r>
            <a:r>
              <a:rPr lang="uk-UA" dirty="0"/>
              <a:t> </a:t>
            </a:r>
            <a:r>
              <a:rPr lang="uk-UA" dirty="0" err="1" smtClean="0"/>
              <a:t>Спочат</a:t>
            </a:r>
            <a:r>
              <a:rPr lang="uk-UA" dirty="0" smtClean="0"/>
              <a:t>- ку головуючий виносить на голосування питання про створення ОСББ.</a:t>
            </a:r>
            <a:endParaRPr lang="uk-UA" sz="1800" dirty="0" smtClean="0"/>
          </a:p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Для прийняття рішення про створення ОСББ необхідно, щоб за нього </a:t>
            </a:r>
            <a:r>
              <a:rPr lang="uk-UA" sz="1800" dirty="0" err="1" smtClean="0"/>
              <a:t>проголо</a:t>
            </a:r>
            <a:r>
              <a:rPr lang="uk-UA" sz="1800" dirty="0" smtClean="0"/>
              <a:t>- сували </a:t>
            </a:r>
            <a:r>
              <a:rPr lang="uk-UA" sz="1800" dirty="0"/>
              <a:t>власники квартир і </a:t>
            </a:r>
            <a:r>
              <a:rPr lang="uk-UA" sz="1800" dirty="0" smtClean="0"/>
              <a:t>приміщень, площа </a:t>
            </a:r>
            <a:r>
              <a:rPr lang="uk-UA" sz="1800" dirty="0"/>
              <a:t>яких разом </a:t>
            </a:r>
            <a:r>
              <a:rPr lang="uk-UA" sz="1800" b="1" dirty="0">
                <a:solidFill>
                  <a:schemeClr val="accent2"/>
                </a:solidFill>
              </a:rPr>
              <a:t>перевищує 50% </a:t>
            </a:r>
            <a:r>
              <a:rPr lang="uk-UA" sz="1800" b="1" dirty="0" smtClean="0">
                <a:solidFill>
                  <a:schemeClr val="accent2"/>
                </a:solidFill>
              </a:rPr>
              <a:t>за-</a:t>
            </a:r>
            <a:r>
              <a:rPr lang="uk-UA" sz="1800" b="1" dirty="0" err="1" smtClean="0">
                <a:solidFill>
                  <a:schemeClr val="accent2"/>
                </a:solidFill>
              </a:rPr>
              <a:t>гальної</a:t>
            </a:r>
            <a:r>
              <a:rPr lang="uk-UA" sz="1800" b="1" dirty="0" smtClean="0">
                <a:solidFill>
                  <a:schemeClr val="accent2"/>
                </a:solidFill>
              </a:rPr>
              <a:t> </a:t>
            </a:r>
            <a:r>
              <a:rPr lang="uk-UA" sz="1800" b="1" dirty="0">
                <a:solidFill>
                  <a:schemeClr val="accent2"/>
                </a:solidFill>
              </a:rPr>
              <a:t>площі </a:t>
            </a:r>
            <a:r>
              <a:rPr lang="uk-UA" sz="1800" dirty="0"/>
              <a:t>всіх квартир і </a:t>
            </a:r>
            <a:r>
              <a:rPr lang="uk-UA" sz="1800" dirty="0" smtClean="0"/>
              <a:t>приміщень </a:t>
            </a:r>
            <a:r>
              <a:rPr lang="uk-UA" sz="1800" dirty="0"/>
              <a:t>у будинку</a:t>
            </a:r>
            <a:r>
              <a:rPr lang="uk-UA" sz="1800" dirty="0" smtClean="0"/>
              <a:t>.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Водночас потрібно, щоб свої голоси «за» віддали більше </a:t>
            </a:r>
            <a:r>
              <a:rPr lang="uk-UA" sz="1800" dirty="0"/>
              <a:t>половини (50%+1) </a:t>
            </a:r>
            <a:r>
              <a:rPr lang="uk-UA" sz="1800" dirty="0" smtClean="0"/>
              <a:t>осіб-співвласників</a:t>
            </a:r>
            <a:r>
              <a:rPr lang="uk-UA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79" y="2708971"/>
            <a:ext cx="2665708" cy="26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589208" y="2734294"/>
            <a:ext cx="5468942" cy="4123706"/>
          </a:xfrm>
        </p:spPr>
        <p:txBody>
          <a:bodyPr>
            <a:normAutofit/>
          </a:bodyPr>
          <a:lstStyle/>
          <a:p>
            <a:pPr marL="612000" lvl="1" algn="just">
              <a:spcBef>
                <a:spcPts val="3000"/>
              </a:spcBef>
            </a:pPr>
            <a:r>
              <a:rPr lang="uk-UA" sz="1800" dirty="0"/>
              <a:t>Перевірити, чи не зайнята назва, можна скориставшись пошуком в реєстрі на сайті Мін’юсту: </a:t>
            </a:r>
            <a:r>
              <a:rPr lang="uk-UA" sz="1800" b="1" dirty="0"/>
              <a:t>usr.minjust.gov.ua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589209" y="1797878"/>
            <a:ext cx="7577679" cy="998013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dirty="0">
                <a:solidFill>
                  <a:schemeClr val="accent2"/>
                </a:solidFill>
              </a:rPr>
              <a:t>5. Голосування: назва ОСББ. </a:t>
            </a:r>
            <a:r>
              <a:rPr lang="uk-UA" dirty="0"/>
              <a:t>Зазвичай для назви беруть адресу будинку, проте можна вигадати і оригінальну.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86750" y="2534586"/>
            <a:ext cx="3413771" cy="3351134"/>
            <a:chOff x="1715017" y="2420405"/>
            <a:chExt cx="988426" cy="9702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017" y="2420405"/>
              <a:ext cx="988426" cy="970290"/>
            </a:xfrm>
            <a:prstGeom prst="rect">
              <a:avLst/>
            </a:prstGeom>
            <a:effectLst/>
          </p:spPr>
        </p:pic>
        <p:sp>
          <p:nvSpPr>
            <p:cNvPr id="17" name="Rounded Rectangle 16"/>
            <p:cNvSpPr/>
            <p:nvPr/>
          </p:nvSpPr>
          <p:spPr>
            <a:xfrm>
              <a:off x="1833689" y="2895079"/>
              <a:ext cx="737203" cy="44949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84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38100" dist="127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uk-UA" sz="2400" dirty="0">
                  <a:solidFill>
                    <a:srgbClr val="4B6695"/>
                  </a:solidFill>
                </a:rPr>
                <a:t>ОСББ</a:t>
              </a:r>
            </a:p>
            <a:p>
              <a:pPr algn="ctr" defTabSz="457200"/>
              <a:r>
                <a:rPr lang="uk-UA" sz="2400" dirty="0">
                  <a:solidFill>
                    <a:srgbClr val="4B6695"/>
                  </a:solidFill>
                </a:rPr>
                <a:t>«Щасливець»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589208" y="2734294"/>
            <a:ext cx="5240342" cy="4123706"/>
          </a:xfrm>
        </p:spPr>
        <p:txBody>
          <a:bodyPr>
            <a:normAutofit/>
          </a:bodyPr>
          <a:lstStyle/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Для отримання статусу неприбуткової організації необхідно у тексті статуту прописати правила, що відповідають вимогам </a:t>
            </a:r>
            <a:r>
              <a:rPr lang="uk-UA" sz="1800" b="1" dirty="0" smtClean="0">
                <a:solidFill>
                  <a:schemeClr val="accent2"/>
                </a:solidFill>
              </a:rPr>
              <a:t>статті 133.4.2 </a:t>
            </a:r>
            <a:r>
              <a:rPr lang="uk-UA" sz="1800" dirty="0" smtClean="0"/>
              <a:t>Податкового кодексу України. 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spc="-20" dirty="0" smtClean="0"/>
              <a:t>Інакше у Державної фіскальної служ-би буде формальний </a:t>
            </a:r>
            <a:r>
              <a:rPr lang="uk-UA" sz="1800" dirty="0" smtClean="0"/>
              <a:t>привід для </a:t>
            </a:r>
            <a:r>
              <a:rPr lang="uk-UA" sz="1800" dirty="0" err="1" smtClean="0"/>
              <a:t>нена</a:t>
            </a:r>
            <a:r>
              <a:rPr lang="uk-UA" sz="1800" dirty="0" smtClean="0"/>
              <a:t>- дання ОСББ статусу неприбутковості.</a:t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589209" y="1797878"/>
            <a:ext cx="7577679" cy="998013"/>
          </a:xfrm>
        </p:spPr>
        <p:txBody>
          <a:bodyPr>
            <a:normAutofit/>
          </a:bodyPr>
          <a:lstStyle/>
          <a:p>
            <a:pPr marL="342000" algn="just">
              <a:spcBef>
                <a:spcPts val="6000"/>
              </a:spcBef>
            </a:pPr>
            <a:r>
              <a:rPr lang="uk-UA" b="1" spc="-20" dirty="0" smtClean="0">
                <a:solidFill>
                  <a:schemeClr val="accent2"/>
                </a:solidFill>
              </a:rPr>
              <a:t>6. Голосування: статут ОСББ.</a:t>
            </a:r>
            <a:r>
              <a:rPr lang="uk-UA" spc="-20" dirty="0" smtClean="0"/>
              <a:t> </a:t>
            </a:r>
            <a:r>
              <a:rPr lang="uk-UA" dirty="0" smtClean="0"/>
              <a:t>За основу можна взяти Типовий статут, який містить всі суттєві положення про роботу ОСББ.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9308" y="2754746"/>
            <a:ext cx="3379860" cy="3379354"/>
            <a:chOff x="1472340" y="4583022"/>
            <a:chExt cx="1314538" cy="13143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566" y="4583022"/>
              <a:ext cx="1314312" cy="1314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40" y="4583253"/>
              <a:ext cx="1314110" cy="1314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0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09" y="1808132"/>
            <a:ext cx="5175441" cy="5049867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spc="-30" dirty="0" smtClean="0">
                <a:solidFill>
                  <a:schemeClr val="accent2"/>
                </a:solidFill>
              </a:rPr>
              <a:t>7. Голосування: голова і склад правління</a:t>
            </a:r>
            <a:r>
              <a:rPr lang="uk-UA" spc="-30" dirty="0" smtClean="0"/>
              <a:t>. </a:t>
            </a:r>
            <a:r>
              <a:rPr lang="uk-UA" dirty="0" smtClean="0"/>
              <a:t>Правління – це «виконавчий комітет» ОСББ, який займається втіленням у жит-</a:t>
            </a:r>
            <a:r>
              <a:rPr lang="uk-UA" dirty="0" err="1" smtClean="0"/>
              <a:t>тя</a:t>
            </a:r>
            <a:r>
              <a:rPr lang="uk-UA" dirty="0" smtClean="0"/>
              <a:t> рішень, прийнятих на зборах ОСББ.</a:t>
            </a:r>
          </a:p>
          <a:p>
            <a:pPr algn="just">
              <a:spcBef>
                <a:spcPts val="6000"/>
              </a:spcBef>
            </a:pPr>
            <a:r>
              <a:rPr lang="uk-UA" b="1" dirty="0" smtClean="0">
                <a:solidFill>
                  <a:schemeClr val="accent2"/>
                </a:solidFill>
              </a:rPr>
              <a:t>Члени правління </a:t>
            </a:r>
            <a:r>
              <a:rPr lang="uk-UA" dirty="0" smtClean="0"/>
              <a:t>– це менеджери, найняті співвласниками будинку та підзвітні їм за свою роботу.</a:t>
            </a:r>
          </a:p>
          <a:p>
            <a:pPr marL="742950" lvl="2" indent="-342900" algn="just">
              <a:spcBef>
                <a:spcPts val="3000"/>
              </a:spcBef>
            </a:pPr>
            <a:r>
              <a:rPr lang="uk-UA" sz="1600" dirty="0"/>
              <a:t>Немає чітких вимог до кількості членів правління. Проте щоб уникнути ситуації, коли голоси розкладуться 50/50, варто обрати непарну кількість членів.</a:t>
            </a:r>
          </a:p>
          <a:p>
            <a:pPr algn="just">
              <a:spcBef>
                <a:spcPts val="3000"/>
              </a:spcBef>
            </a:pPr>
            <a:endParaRPr lang="uk-UA" sz="2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5980" y="3349194"/>
            <a:ext cx="75786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4" b="15639"/>
          <a:stretch/>
        </p:blipFill>
        <p:spPr>
          <a:xfrm>
            <a:off x="8013931" y="1541432"/>
            <a:ext cx="3873269" cy="48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09" y="1808132"/>
            <a:ext cx="5175441" cy="5049867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spc="-30" dirty="0">
                <a:solidFill>
                  <a:schemeClr val="accent2"/>
                </a:solidFill>
              </a:rPr>
              <a:t>7. Голосування: голова і склад правління</a:t>
            </a:r>
            <a:r>
              <a:rPr lang="uk-UA" spc="-30" dirty="0" smtClean="0"/>
              <a:t>.</a:t>
            </a:r>
            <a:r>
              <a:rPr lang="uk-UA" dirty="0" smtClean="0"/>
              <a:t> Правління – це «виконавчий комітет» ОСББ, який займається втіленням у жит-</a:t>
            </a:r>
            <a:r>
              <a:rPr lang="uk-UA" dirty="0" err="1" smtClean="0"/>
              <a:t>тя</a:t>
            </a:r>
            <a:r>
              <a:rPr lang="uk-UA" dirty="0" smtClean="0"/>
              <a:t> рішень, прийнятих на зборах ОСББ.</a:t>
            </a:r>
          </a:p>
          <a:p>
            <a:pPr algn="just">
              <a:spcBef>
                <a:spcPts val="6000"/>
              </a:spcBef>
            </a:pPr>
            <a:r>
              <a:rPr lang="uk-UA" b="1" dirty="0">
                <a:solidFill>
                  <a:schemeClr val="accent2"/>
                </a:solidFill>
              </a:rPr>
              <a:t>Голова</a:t>
            </a:r>
            <a:r>
              <a:rPr lang="uk-UA" dirty="0">
                <a:solidFill>
                  <a:schemeClr val="accent2"/>
                </a:solidFill>
              </a:rPr>
              <a:t> </a:t>
            </a:r>
            <a:r>
              <a:rPr lang="uk-UA" dirty="0"/>
              <a:t>правління обирається членами правління з їх складу. На засіданнях правління має таке ж право голосу, як і інші члени правління</a:t>
            </a:r>
            <a:r>
              <a:rPr lang="uk-UA" dirty="0" smtClean="0"/>
              <a:t>.</a:t>
            </a:r>
          </a:p>
          <a:p>
            <a:pPr lvl="1" algn="just">
              <a:spcBef>
                <a:spcPts val="1200"/>
              </a:spcBef>
            </a:pPr>
            <a:r>
              <a:rPr lang="uk-UA" dirty="0" smtClean="0"/>
              <a:t>Варто </a:t>
            </a:r>
            <a:r>
              <a:rPr lang="uk-UA" dirty="0"/>
              <a:t>обрати голову і членів правління одразу на установчих зборах, відкрито перед усіма присутніми, аби ні в кого не виникло жодних сумнівів.</a:t>
            </a:r>
            <a:endParaRPr lang="uk-UA" sz="2300" dirty="0"/>
          </a:p>
          <a:p>
            <a:pPr marL="0" indent="0" algn="just">
              <a:spcBef>
                <a:spcPts val="3000"/>
              </a:spcBef>
              <a:buNone/>
            </a:pPr>
            <a:endParaRPr lang="uk-UA" sz="2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5980" y="3349194"/>
            <a:ext cx="75786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56" y="1408494"/>
            <a:ext cx="4294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09" y="1808132"/>
            <a:ext cx="5175441" cy="5049867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spc="-30" dirty="0">
                <a:solidFill>
                  <a:schemeClr val="accent2"/>
                </a:solidFill>
              </a:rPr>
              <a:t>7. Голосування: голова і склад правління</a:t>
            </a:r>
            <a:r>
              <a:rPr lang="uk-UA" dirty="0" smtClean="0"/>
              <a:t>. Правління – це «виконавчий комітет» ОСББ, який займається втіленням у жит-</a:t>
            </a:r>
            <a:r>
              <a:rPr lang="uk-UA" dirty="0" err="1" smtClean="0"/>
              <a:t>тя</a:t>
            </a:r>
            <a:r>
              <a:rPr lang="uk-UA" dirty="0" smtClean="0"/>
              <a:t> рішень, прийнятих на зборах ОСББ.</a:t>
            </a:r>
          </a:p>
          <a:p>
            <a:pPr algn="just">
              <a:spcBef>
                <a:spcPts val="6000"/>
              </a:spcBef>
            </a:pPr>
            <a:r>
              <a:rPr lang="uk-UA" b="1" dirty="0" smtClean="0">
                <a:solidFill>
                  <a:schemeClr val="accent2"/>
                </a:solidFill>
              </a:rPr>
              <a:t>Контрольно-ревізійна комісія </a:t>
            </a:r>
            <a:r>
              <a:rPr lang="uk-UA" dirty="0" err="1" smtClean="0"/>
              <a:t>обираєть</a:t>
            </a:r>
            <a:r>
              <a:rPr lang="uk-UA" dirty="0" smtClean="0"/>
              <a:t>-ся виключно з </a:t>
            </a:r>
            <a:r>
              <a:rPr lang="uk-UA" dirty="0"/>
              <a:t>числа співвласників. </a:t>
            </a:r>
            <a:endParaRPr lang="uk-UA" dirty="0" smtClean="0"/>
          </a:p>
          <a:p>
            <a:pPr lvl="1" algn="just">
              <a:spcBef>
                <a:spcPts val="1200"/>
              </a:spcBef>
            </a:pPr>
            <a:r>
              <a:rPr lang="uk-UA" dirty="0" smtClean="0"/>
              <a:t>Її </a:t>
            </a:r>
            <a:r>
              <a:rPr lang="uk-UA" dirty="0"/>
              <a:t>функція – перевірка </a:t>
            </a:r>
            <a:r>
              <a:rPr lang="uk-UA" dirty="0" smtClean="0"/>
              <a:t>діяльності</a:t>
            </a:r>
            <a:r>
              <a:rPr lang="uk-UA" dirty="0"/>
              <a:t> </a:t>
            </a:r>
            <a:r>
              <a:rPr lang="uk-UA" dirty="0" err="1" smtClean="0"/>
              <a:t>правлін</a:t>
            </a:r>
            <a:r>
              <a:rPr lang="uk-UA" dirty="0" smtClean="0"/>
              <a:t>- ня </a:t>
            </a:r>
            <a:r>
              <a:rPr lang="uk-UA" dirty="0"/>
              <a:t>з метою запобігання </a:t>
            </a:r>
            <a:r>
              <a:rPr lang="uk-UA" dirty="0" smtClean="0"/>
              <a:t>фактам зловжи-</a:t>
            </a:r>
            <a:r>
              <a:rPr lang="uk-UA" dirty="0" err="1" smtClean="0"/>
              <a:t>вань</a:t>
            </a:r>
            <a:r>
              <a:rPr lang="uk-UA" dirty="0" smtClean="0"/>
              <a:t> і недбальства.</a:t>
            </a:r>
          </a:p>
          <a:p>
            <a:pPr lvl="1" algn="just">
              <a:spcBef>
                <a:spcPts val="1200"/>
              </a:spcBef>
            </a:pPr>
            <a:r>
              <a:rPr lang="uk-UA" dirty="0" smtClean="0"/>
              <a:t>Перший склад контрольно-ревізійної ко- </a:t>
            </a:r>
            <a:r>
              <a:rPr lang="uk-UA" spc="-30" dirty="0" smtClean="0"/>
              <a:t>місії, так само як перший склад правління, </a:t>
            </a:r>
            <a:r>
              <a:rPr lang="uk-UA" spc="-40" dirty="0" smtClean="0"/>
              <a:t>варто обрати одразу на установчих зборах </a:t>
            </a:r>
            <a:r>
              <a:rPr lang="uk-UA" dirty="0" smtClean="0"/>
              <a:t>ОСББ.</a:t>
            </a:r>
            <a:endParaRPr lang="uk-UA" dirty="0"/>
          </a:p>
          <a:p>
            <a:pPr marL="0" indent="0" algn="just">
              <a:spcBef>
                <a:spcPts val="3000"/>
              </a:spcBef>
              <a:buNone/>
            </a:pPr>
            <a:endParaRPr lang="uk-U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5980" y="3349194"/>
            <a:ext cx="75786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56" y="1408494"/>
            <a:ext cx="42948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400" y="1808133"/>
            <a:ext cx="5518500" cy="5049867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b="1" dirty="0" smtClean="0">
                <a:solidFill>
                  <a:schemeClr val="accent2"/>
                </a:solidFill>
              </a:rPr>
              <a:t>8. Голосування: письмове опитування.</a:t>
            </a:r>
            <a:r>
              <a:rPr lang="uk-UA" dirty="0" smtClean="0"/>
              <a:t> Співвласники, які були відсутні на зборах, повинні проголосувати по всіх питаннях письмово.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На письмове опитування дається </a:t>
            </a:r>
            <a:r>
              <a:rPr lang="uk-UA" sz="1800" b="1" dirty="0" smtClean="0">
                <a:solidFill>
                  <a:schemeClr val="accent2"/>
                </a:solidFill>
              </a:rPr>
              <a:t>15 днів</a:t>
            </a:r>
            <a:r>
              <a:rPr lang="uk-UA" sz="1800" dirty="0" smtClean="0"/>
              <a:t>.</a:t>
            </a:r>
          </a:p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Для опитування створюють спеціальні </a:t>
            </a:r>
            <a:r>
              <a:rPr lang="uk-UA" sz="1800" b="1" dirty="0" smtClean="0">
                <a:solidFill>
                  <a:schemeClr val="accent2"/>
                </a:solidFill>
              </a:rPr>
              <a:t>опитувальні листки</a:t>
            </a:r>
            <a:r>
              <a:rPr lang="uk-UA" sz="1800" dirty="0" smtClean="0"/>
              <a:t>, у яких співвласники залишають позначки «ЗА», «ПРОТИ», «УТРИМАВСЯ» щодо кожного питання.</a:t>
            </a:r>
            <a:endParaRPr lang="uk-UA" sz="1800" dirty="0"/>
          </a:p>
          <a:p>
            <a:pPr marL="612000" lvl="1" algn="just">
              <a:spcBef>
                <a:spcPts val="3000"/>
              </a:spcBef>
            </a:pPr>
            <a:r>
              <a:rPr lang="uk-UA" sz="1800" dirty="0" smtClean="0"/>
              <a:t>Опитувальні листки </a:t>
            </a:r>
            <a:r>
              <a:rPr lang="uk-UA" sz="1800" b="1" dirty="0" smtClean="0">
                <a:solidFill>
                  <a:schemeClr val="accent2"/>
                </a:solidFill>
              </a:rPr>
              <a:t>додаються до про- </a:t>
            </a:r>
            <a:r>
              <a:rPr lang="uk-UA" sz="1800" b="1" dirty="0" err="1" smtClean="0">
                <a:solidFill>
                  <a:schemeClr val="accent2"/>
                </a:solidFill>
              </a:rPr>
              <a:t>токолу</a:t>
            </a:r>
            <a:r>
              <a:rPr lang="uk-UA" sz="1800" b="1" dirty="0" smtClean="0">
                <a:solidFill>
                  <a:schemeClr val="accent2"/>
                </a:solidFill>
              </a:rPr>
              <a:t> установчих зборів </a:t>
            </a:r>
            <a:r>
              <a:rPr lang="uk-UA" sz="1800" dirty="0" smtClean="0"/>
              <a:t>ОСББ як його невід’ємна частина.</a:t>
            </a:r>
            <a:endParaRPr lang="uk-U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042" b="17749"/>
          <a:stretch/>
        </p:blipFill>
        <p:spPr>
          <a:xfrm>
            <a:off x="824884" y="2209800"/>
            <a:ext cx="382826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Четвертий етап. </a:t>
            </a:r>
            <a:r>
              <a:rPr lang="uk-UA" dirty="0">
                <a:solidFill>
                  <a:schemeClr val="accent2"/>
                </a:solidFill>
              </a:rPr>
              <a:t>Установчі збори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8960" y="2585373"/>
            <a:ext cx="7065360" cy="5049867"/>
          </a:xfrm>
        </p:spPr>
        <p:txBody>
          <a:bodyPr>
            <a:normAutofit/>
          </a:bodyPr>
          <a:lstStyle/>
          <a:p>
            <a:pPr marL="342000" algn="just">
              <a:spcBef>
                <a:spcPts val="3000"/>
              </a:spcBef>
            </a:pPr>
            <a:r>
              <a:rPr lang="uk-UA" sz="2800" b="1" dirty="0" smtClean="0">
                <a:solidFill>
                  <a:schemeClr val="accent2"/>
                </a:solidFill>
              </a:rPr>
              <a:t>09. Вибір уповноваженої особи </a:t>
            </a:r>
            <a:r>
              <a:rPr lang="uk-UA" sz="2800" dirty="0" smtClean="0">
                <a:solidFill>
                  <a:schemeClr val="tx1"/>
                </a:solidFill>
              </a:rPr>
              <a:t>для здійснення</a:t>
            </a:r>
            <a:r>
              <a:rPr lang="uk-UA" sz="2800" b="1" dirty="0" smtClean="0">
                <a:solidFill>
                  <a:schemeClr val="accent2"/>
                </a:solidFill>
              </a:rPr>
              <a:t> державної реєстрації юридичної особи.</a:t>
            </a:r>
          </a:p>
          <a:p>
            <a:pPr marL="342000" algn="just">
              <a:spcBef>
                <a:spcPts val="3000"/>
              </a:spcBef>
            </a:pPr>
            <a:r>
              <a:rPr lang="uk-UA" sz="2800" b="1" dirty="0" smtClean="0">
                <a:solidFill>
                  <a:schemeClr val="accent2"/>
                </a:solidFill>
              </a:rPr>
              <a:t>10. Оформлення протоколу </a:t>
            </a:r>
            <a:r>
              <a:rPr lang="uk-UA" sz="2800" dirty="0"/>
              <a:t>установчих зборів ОСББ.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042" b="17749"/>
          <a:stretch/>
        </p:blipFill>
        <p:spPr>
          <a:xfrm>
            <a:off x="824884" y="2209800"/>
            <a:ext cx="382826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Як створити ОСББ: </a:t>
            </a:r>
            <a:r>
              <a:rPr lang="uk-UA" dirty="0" smtClean="0">
                <a:solidFill>
                  <a:srgbClr val="6AAC91"/>
                </a:solidFill>
              </a:rPr>
              <a:t>База знань</a:t>
            </a:r>
            <a:endParaRPr lang="uk-UA" dirty="0">
              <a:solidFill>
                <a:srgbClr val="6AAC9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2851" y="2011680"/>
            <a:ext cx="3024000" cy="3778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AAC91"/>
              </a:buClr>
            </a:pP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Закон України </a:t>
            </a:r>
            <a:r>
              <a:rPr lang="uk-UA" sz="1600" b="1" dirty="0" smtClean="0">
                <a:solidFill>
                  <a:srgbClr val="A53010"/>
                </a:solidFill>
              </a:rPr>
              <a:t>№ 417-</a:t>
            </a:r>
            <a:r>
              <a:rPr lang="en-US" sz="1600" b="1" dirty="0" smtClean="0">
                <a:solidFill>
                  <a:srgbClr val="A53010"/>
                </a:solidFill>
              </a:rPr>
              <a:t>viii 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«Про особливості </a:t>
            </a:r>
            <a:r>
              <a:rPr lang="uk-UA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здійс-нення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права власності у багатоквартирному будинку»</a:t>
            </a:r>
            <a:endParaRPr lang="uk-U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9712" y="2011680"/>
            <a:ext cx="3024000" cy="3778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AAC91"/>
              </a:buClr>
            </a:pP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Закон України </a:t>
            </a:r>
            <a:b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«Про об’єднання спів- власників багато-квартирного будинку» </a:t>
            </a:r>
            <a:r>
              <a:rPr lang="uk-UA" sz="1600" dirty="0" smtClean="0">
                <a:solidFill>
                  <a:prstClr val="black"/>
                </a:solidFill>
              </a:rPr>
              <a:t>(</a:t>
            </a:r>
            <a:r>
              <a:rPr lang="uk-UA" sz="1600" b="1" dirty="0" smtClean="0">
                <a:solidFill>
                  <a:srgbClr val="92AA4C"/>
                </a:solidFill>
              </a:rPr>
              <a:t>«Про ОСББ»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uk-U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9901" y="2011680"/>
            <a:ext cx="3024000" cy="3778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Clr>
                <a:srgbClr val="6AAC91"/>
              </a:buClr>
            </a:pPr>
            <a:r>
              <a:rPr lang="uk-UA" sz="1600" b="1" dirty="0" smtClean="0">
                <a:solidFill>
                  <a:srgbClr val="DE7E18"/>
                </a:solidFill>
              </a:rPr>
              <a:t>Типовий статут ОСББ 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(затверджений Наказом Мінрегіону від 23.09.2015 № 238)</a:t>
            </a:r>
            <a:endParaRPr lang="uk-U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96" y="3440764"/>
            <a:ext cx="2777155" cy="277715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96" y="3441191"/>
            <a:ext cx="2776728" cy="2776728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6" y="3440764"/>
            <a:ext cx="2777155" cy="2777155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1" y="3440764"/>
            <a:ext cx="2777155" cy="2777155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1" y="3441191"/>
            <a:ext cx="2776728" cy="2776728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28" y="3442319"/>
            <a:ext cx="2775600" cy="27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Як створити ОСББ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П’ятий етап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1"/>
                </a:solidFill>
              </a:rPr>
              <a:t>Реєстрація ОСББ</a:t>
            </a:r>
            <a:endParaRPr lang="uk-UA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П’ятий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accent1"/>
                </a:solidFill>
              </a:rPr>
              <a:t>Реєстрація ОСББ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88" y="1359214"/>
            <a:ext cx="9204960" cy="377762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ОСББ вважається створеним після його </a:t>
            </a:r>
            <a:r>
              <a:rPr lang="uk-UA" sz="2400" b="1" dirty="0" smtClean="0">
                <a:solidFill>
                  <a:schemeClr val="accent1"/>
                </a:solidFill>
              </a:rPr>
              <a:t>державної реєстрації</a:t>
            </a:r>
            <a:r>
              <a:rPr lang="uk-UA" sz="2400" dirty="0" smtClean="0"/>
              <a:t>.</a:t>
            </a:r>
          </a:p>
          <a:p>
            <a:pPr lvl="1"/>
            <a:r>
              <a:rPr lang="uk-UA" sz="2000" dirty="0" smtClean="0"/>
              <a:t>Одразу після установчих зборів (а краще – на них) потрібно обрати </a:t>
            </a:r>
            <a:r>
              <a:rPr lang="uk-UA" sz="2000" dirty="0"/>
              <a:t>уповноважену </a:t>
            </a:r>
            <a:r>
              <a:rPr lang="uk-UA" sz="2000" dirty="0" smtClean="0"/>
              <a:t>особу для проведення реєстраційних заходів.</a:t>
            </a:r>
          </a:p>
          <a:p>
            <a:pPr lvl="1"/>
            <a:r>
              <a:rPr lang="uk-UA" sz="2000" dirty="0" smtClean="0"/>
              <a:t>Краще, якщо цією особою буде обраний на зборах </a:t>
            </a:r>
            <a:r>
              <a:rPr lang="uk-UA" sz="2000" dirty="0" smtClean="0">
                <a:solidFill>
                  <a:schemeClr val="accent1"/>
                </a:solidFill>
              </a:rPr>
              <a:t>голова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правління ОСББ.</a:t>
            </a:r>
            <a:endParaRPr lang="uk-U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t="73161" r="23901" b="1340"/>
          <a:stretch/>
        </p:blipFill>
        <p:spPr>
          <a:xfrm>
            <a:off x="5325978" y="4591050"/>
            <a:ext cx="2800350" cy="1619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2364" r="61376" b="32136"/>
          <a:stretch/>
        </p:blipFill>
        <p:spPr>
          <a:xfrm>
            <a:off x="2589212" y="4591050"/>
            <a:ext cx="2457450" cy="1619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9666" r="63776" b="64834"/>
          <a:stretch/>
        </p:blipFill>
        <p:spPr>
          <a:xfrm>
            <a:off x="8405644" y="4591050"/>
            <a:ext cx="2305050" cy="1619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3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П’ятий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accent1"/>
                </a:solidFill>
              </a:rPr>
              <a:t>Реєстрація ОСББ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052000"/>
            <a:ext cx="7886283" cy="480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accent1"/>
                </a:solidFill>
              </a:rPr>
              <a:t>Державна реєстрація </a:t>
            </a:r>
            <a:r>
              <a:rPr lang="uk-UA" sz="2400" dirty="0" smtClean="0">
                <a:solidFill>
                  <a:schemeClr val="accent1"/>
                </a:solidFill>
              </a:rPr>
              <a:t>ОСББ здійснюється </a:t>
            </a:r>
            <a:r>
              <a:rPr lang="uk-UA" sz="2400" dirty="0">
                <a:solidFill>
                  <a:schemeClr val="accent1"/>
                </a:solidFill>
              </a:rPr>
              <a:t>згідно </a:t>
            </a:r>
            <a:r>
              <a:rPr lang="uk-UA" sz="2400" dirty="0" smtClean="0">
                <a:solidFill>
                  <a:schemeClr val="accent1"/>
                </a:solidFill>
              </a:rPr>
              <a:t>Закону України «</a:t>
            </a:r>
            <a:r>
              <a:rPr lang="uk-UA" sz="2400" b="1" dirty="0" smtClean="0">
                <a:solidFill>
                  <a:schemeClr val="accent1"/>
                </a:solidFill>
              </a:rPr>
              <a:t>Про </a:t>
            </a:r>
            <a:r>
              <a:rPr lang="uk-UA" sz="2400" b="1" dirty="0">
                <a:solidFill>
                  <a:schemeClr val="accent1"/>
                </a:solidFill>
              </a:rPr>
              <a:t>державну </a:t>
            </a:r>
            <a:r>
              <a:rPr lang="uk-UA" sz="2400" b="1" dirty="0" smtClean="0">
                <a:solidFill>
                  <a:schemeClr val="accent1"/>
                </a:solidFill>
              </a:rPr>
              <a:t>реєстрацію юридичних </a:t>
            </a:r>
            <a:r>
              <a:rPr lang="uk-UA" sz="2400" b="1" dirty="0">
                <a:solidFill>
                  <a:schemeClr val="accent1"/>
                </a:solidFill>
              </a:rPr>
              <a:t>осіб та </a:t>
            </a:r>
            <a:r>
              <a:rPr lang="uk-UA" sz="2400" b="1" dirty="0" smtClean="0">
                <a:solidFill>
                  <a:schemeClr val="accent1"/>
                </a:solidFill>
              </a:rPr>
              <a:t>фізичних осіб </a:t>
            </a:r>
            <a:r>
              <a:rPr lang="uk-UA" sz="2400" b="1" dirty="0">
                <a:solidFill>
                  <a:schemeClr val="accent1"/>
                </a:solidFill>
              </a:rPr>
              <a:t>– підприємців</a:t>
            </a:r>
            <a:r>
              <a:rPr lang="uk-UA" sz="2400" dirty="0" smtClean="0">
                <a:solidFill>
                  <a:schemeClr val="accent1"/>
                </a:solidFill>
              </a:rPr>
              <a:t>».</a:t>
            </a:r>
            <a:r>
              <a:rPr lang="uk-UA" sz="2400" b="1" dirty="0" smtClean="0">
                <a:solidFill>
                  <a:schemeClr val="accent1"/>
                </a:solidFill>
              </a:rPr>
              <a:t/>
            </a:r>
            <a:br>
              <a:rPr lang="uk-UA" sz="2400" b="1" dirty="0" smtClean="0">
                <a:solidFill>
                  <a:schemeClr val="accent1"/>
                </a:solidFill>
              </a:rPr>
            </a:br>
            <a:endParaRPr lang="uk-UA" sz="1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3000"/>
              </a:spcBef>
            </a:pPr>
            <a:r>
              <a:rPr lang="uk-UA" dirty="0" smtClean="0"/>
              <a:t>Для </a:t>
            </a:r>
            <a:r>
              <a:rPr lang="uk-UA" dirty="0"/>
              <a:t>реєстрації ОСББ уповноважена </a:t>
            </a:r>
            <a:r>
              <a:rPr lang="uk-UA" dirty="0" smtClean="0"/>
              <a:t>особа (голова </a:t>
            </a:r>
            <a:r>
              <a:rPr lang="uk-UA" dirty="0"/>
              <a:t>правління) подає у Державну </a:t>
            </a:r>
            <a:r>
              <a:rPr lang="uk-UA" dirty="0" smtClean="0"/>
              <a:t>реєстраційну </a:t>
            </a:r>
            <a:r>
              <a:rPr lang="uk-UA" dirty="0"/>
              <a:t>службу </a:t>
            </a:r>
            <a:r>
              <a:rPr lang="uk-UA" dirty="0" smtClean="0"/>
              <a:t>України:</a:t>
            </a:r>
          </a:p>
          <a:p>
            <a:pPr lvl="1" algn="just"/>
            <a:r>
              <a:rPr lang="uk-UA" b="1" dirty="0" smtClean="0">
                <a:solidFill>
                  <a:schemeClr val="accent1"/>
                </a:solidFill>
              </a:rPr>
              <a:t>Протокол </a:t>
            </a:r>
            <a:r>
              <a:rPr lang="uk-UA" b="1" dirty="0">
                <a:solidFill>
                  <a:schemeClr val="accent1"/>
                </a:solidFill>
              </a:rPr>
              <a:t>установчих зборів </a:t>
            </a:r>
            <a:r>
              <a:rPr lang="uk-UA" b="1" dirty="0" smtClean="0">
                <a:solidFill>
                  <a:schemeClr val="accent1"/>
                </a:solidFill>
              </a:rPr>
              <a:t>ОСББ </a:t>
            </a:r>
            <a:r>
              <a:rPr lang="uk-UA" dirty="0" smtClean="0"/>
              <a:t>(оригінал </a:t>
            </a:r>
            <a:r>
              <a:rPr lang="uk-UA" dirty="0"/>
              <a:t>і нотаріально завірену копію</a:t>
            </a:r>
            <a:r>
              <a:rPr lang="uk-UA" dirty="0" smtClean="0"/>
              <a:t>).</a:t>
            </a:r>
          </a:p>
          <a:p>
            <a:pPr lvl="1" algn="just"/>
            <a:r>
              <a:rPr lang="uk-UA" b="1" dirty="0" smtClean="0">
                <a:solidFill>
                  <a:schemeClr val="accent1"/>
                </a:solidFill>
              </a:rPr>
              <a:t>Два </a:t>
            </a:r>
            <a:r>
              <a:rPr lang="uk-UA" b="1" dirty="0">
                <a:solidFill>
                  <a:schemeClr val="accent1"/>
                </a:solidFill>
              </a:rPr>
              <a:t>примірники Статуту ОСББ </a:t>
            </a:r>
            <a:r>
              <a:rPr lang="uk-UA" dirty="0"/>
              <a:t>(</a:t>
            </a:r>
            <a:r>
              <a:rPr lang="uk-UA" dirty="0" smtClean="0"/>
              <a:t>прошиті та </a:t>
            </a:r>
            <a:r>
              <a:rPr lang="uk-UA" dirty="0"/>
              <a:t>підписані, нотаріально завірені</a:t>
            </a:r>
            <a:r>
              <a:rPr lang="uk-UA" dirty="0" smtClean="0"/>
              <a:t>).</a:t>
            </a:r>
          </a:p>
          <a:p>
            <a:pPr lvl="1" algn="just"/>
            <a:r>
              <a:rPr lang="uk-UA" b="1" dirty="0" smtClean="0"/>
              <a:t>Заповнену </a:t>
            </a:r>
            <a:r>
              <a:rPr lang="uk-UA" b="1" dirty="0"/>
              <a:t>реєстраційну картку </a:t>
            </a:r>
            <a:r>
              <a:rPr lang="uk-UA" dirty="0"/>
              <a:t>(</a:t>
            </a:r>
            <a:r>
              <a:rPr lang="uk-UA" dirty="0" smtClean="0"/>
              <a:t>видається на місці, у відділенні Державної реєстраційної служби).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П’ятий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accent1"/>
                </a:solidFill>
              </a:rPr>
              <a:t>Реєстрація ОСББ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52000"/>
            <a:ext cx="7831138" cy="4806000"/>
          </a:xfrm>
        </p:spPr>
        <p:txBody>
          <a:bodyPr/>
          <a:lstStyle/>
          <a:p>
            <a:pPr marL="342900" lvl="1" indent="-342900"/>
            <a:r>
              <a:rPr lang="uk-UA" sz="1800" dirty="0" smtClean="0"/>
              <a:t>Після успішної державної реєстрації ОСББ отримає статус </a:t>
            </a:r>
            <a:r>
              <a:rPr lang="uk-UA" sz="1800" b="1" dirty="0" smtClean="0">
                <a:solidFill>
                  <a:schemeClr val="accent1"/>
                </a:solidFill>
              </a:rPr>
              <a:t>юридичної особи</a:t>
            </a:r>
            <a:r>
              <a:rPr lang="uk-UA" sz="1800" dirty="0" smtClean="0"/>
              <a:t>.</a:t>
            </a:r>
            <a:endParaRPr lang="uk-UA" dirty="0" smtClean="0"/>
          </a:p>
          <a:p>
            <a:pPr lvl="1"/>
            <a:r>
              <a:rPr lang="uk-UA" dirty="0" smtClean="0"/>
              <a:t>Перевірити статус державної реєстрації можна на сайті Мін’юсту: </a:t>
            </a:r>
            <a:r>
              <a:rPr lang="en-US" b="1" dirty="0" smtClean="0"/>
              <a:t>ddr.minjust.gov.ua</a:t>
            </a:r>
            <a:endParaRPr lang="uk-UA" b="1" dirty="0" smtClean="0"/>
          </a:p>
          <a:p>
            <a:pPr lvl="1"/>
            <a:r>
              <a:rPr lang="uk-UA" dirty="0" smtClean="0"/>
              <a:t>Після успішної державної реєстрації відомості про ОСББ з’являться у Єдиному державному реєстрі юридичних осіб та фізичних осіб-підприємців. Перевірити це можна на сайті: </a:t>
            </a:r>
            <a:r>
              <a:rPr lang="en-US" b="1" dirty="0" smtClean="0"/>
              <a:t>usr.minjust.gov.ua</a:t>
            </a:r>
          </a:p>
          <a:p>
            <a:pPr>
              <a:spcBef>
                <a:spcPts val="6000"/>
              </a:spcBef>
            </a:pPr>
            <a:r>
              <a:rPr lang="uk-UA" b="1" dirty="0" smtClean="0"/>
              <a:t>Після реєстрації необхідно подати документи до Фіскальної служби для отримання неприбутковості.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03443" y="4523256"/>
            <a:ext cx="948855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/>
                </a:solidFill>
              </a:rPr>
              <a:t>Як створити ОСББ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Шостий етап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5"/>
                </a:solidFill>
              </a:rPr>
              <a:t>Управління будинком</a:t>
            </a:r>
            <a:endParaRPr lang="uk-UA" sz="4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78" y="4096542"/>
            <a:ext cx="2383200" cy="2383200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62" y="4096542"/>
            <a:ext cx="2383200" cy="2383200"/>
          </a:xfrm>
          <a:prstGeom prst="ellipse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2924" y="624109"/>
            <a:ext cx="9599076" cy="44131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Як створити ОСББ: </a:t>
            </a:r>
            <a:r>
              <a:rPr lang="uk-UA" sz="3300" dirty="0" smtClean="0">
                <a:solidFill>
                  <a:srgbClr val="92AA4C"/>
                </a:solidFill>
              </a:rPr>
              <a:t>Управління будинком</a:t>
            </a:r>
            <a:r>
              <a:rPr lang="uk-UA" sz="3200" dirty="0">
                <a:solidFill>
                  <a:srgbClr val="949494"/>
                </a:solidFill>
              </a:rPr>
              <a:t/>
            </a:r>
            <a:br>
              <a:rPr lang="uk-UA" sz="3200" dirty="0">
                <a:solidFill>
                  <a:srgbClr val="949494"/>
                </a:solidFill>
              </a:rPr>
            </a:br>
            <a:r>
              <a:rPr lang="uk-UA" sz="3200" dirty="0">
                <a:solidFill>
                  <a:srgbClr val="949494"/>
                </a:solidFill>
              </a:rPr>
              <a:t/>
            </a:r>
            <a:br>
              <a:rPr lang="uk-UA" sz="3200" dirty="0">
                <a:solidFill>
                  <a:srgbClr val="949494"/>
                </a:solidFill>
              </a:rPr>
            </a:b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Є </a:t>
            </a:r>
            <a:r>
              <a:rPr lang="uk-UA" sz="2400" dirty="0" smtClean="0">
                <a:solidFill>
                  <a:srgbClr val="92AA4C"/>
                </a:solidFill>
              </a:rPr>
              <a:t>три способи 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управління будинком в ОСББ:</a:t>
            </a:r>
            <a:endParaRPr lang="uk-UA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736" y="2396692"/>
            <a:ext cx="3567949" cy="3778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Через </a:t>
            </a:r>
            <a:r>
              <a:rPr lang="uk-UA" sz="1600" b="1" dirty="0" smtClean="0">
                <a:solidFill>
                  <a:srgbClr val="92AA4C"/>
                </a:solidFill>
              </a:rPr>
              <a:t>статутні органи 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ОСББ (загальні збори, правління, контрольно-ревізійна комісія)</a:t>
            </a:r>
            <a:endParaRPr lang="uk-U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3319" y="2396692"/>
            <a:ext cx="3706209" cy="3778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Укладення </a:t>
            </a:r>
            <a:r>
              <a:rPr lang="uk-UA" sz="1600" b="1" dirty="0" smtClean="0">
                <a:solidFill>
                  <a:srgbClr val="92AA4C"/>
                </a:solidFill>
              </a:rPr>
              <a:t>договорів</a:t>
            </a:r>
            <a:r>
              <a:rPr lang="uk-UA" sz="1600" dirty="0" smtClean="0">
                <a:solidFill>
                  <a:srgbClr val="92AA4C"/>
                </a:solidFill>
              </a:rPr>
              <a:t> 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 окремими </a:t>
            </a:r>
            <a:r>
              <a:rPr lang="uk-UA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підрядни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ками (провайдерами послуг) по кожній послузі окремо</a:t>
            </a:r>
            <a:endParaRPr lang="uk-U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70884" y="2396692"/>
            <a:ext cx="3567949" cy="3778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Можна залишитися зі старим ЖЕКом, якщо його послуги задовольняють, або укласти комплексний договір з одним </a:t>
            </a:r>
            <a:r>
              <a:rPr lang="uk-UA" sz="1600" b="1" dirty="0" smtClean="0">
                <a:solidFill>
                  <a:srgbClr val="92AA4C"/>
                </a:solidFill>
              </a:rPr>
              <a:t>управителем</a:t>
            </a:r>
            <a:r>
              <a:rPr lang="uk-UA" sz="1600" dirty="0" smtClean="0">
                <a:solidFill>
                  <a:srgbClr val="92AA4C"/>
                </a:solidFill>
              </a:rPr>
              <a:t> 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uk-UA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управля-ючою</a:t>
            </a:r>
            <a:r>
              <a:rPr lang="uk-U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компанією)</a:t>
            </a:r>
            <a:endParaRPr lang="uk-U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49" y="4096542"/>
            <a:ext cx="2381250" cy="23812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879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9212" y="2052000"/>
            <a:ext cx="8116888" cy="4806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A53010"/>
              </a:buClr>
            </a:pPr>
            <a: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 перших загальних зборах ОСББ ухваліть рішення про:</a:t>
            </a:r>
          </a:p>
          <a:p>
            <a:pPr lvl="1">
              <a:buClr>
                <a:srgbClr val="A53010"/>
              </a:buClr>
            </a:pPr>
            <a:r>
              <a:rPr lang="uk-UA" b="1" dirty="0" smtClean="0">
                <a:solidFill>
                  <a:srgbClr val="92AA4C"/>
                </a:solidFill>
              </a:rPr>
              <a:t>форму управління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будинком </a:t>
            </a:r>
          </a:p>
          <a:p>
            <a:pPr lvl="1">
              <a:buClr>
                <a:srgbClr val="A53010"/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розмір </a:t>
            </a:r>
            <a:r>
              <a:rPr lang="uk-UA" b="1" dirty="0" smtClean="0">
                <a:solidFill>
                  <a:srgbClr val="92AA4C"/>
                </a:solidFill>
              </a:rPr>
              <a:t>щомісячних внесків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 утримання будинку</a:t>
            </a:r>
          </a:p>
          <a:p>
            <a:pPr>
              <a:spcBef>
                <a:spcPts val="6000"/>
              </a:spcBef>
              <a:buClr>
                <a:srgbClr val="A53010"/>
              </a:buClr>
            </a:pPr>
            <a:r>
              <a:rPr lang="uk-UA" b="1" dirty="0" smtClean="0">
                <a:solidFill>
                  <a:srgbClr val="92AA4C"/>
                </a:solidFill>
              </a:rPr>
              <a:t>Порада на майбутнє.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Завжди збирайте гроші на рахунку ОСББ. Це дасть необхідний контроль над фінансами і мотивуватиме найнятих вами працівників і компанії працювати на якість.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03443" y="3532656"/>
            <a:ext cx="948855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2592924" y="624109"/>
            <a:ext cx="9599076" cy="44131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Як створити ОСББ: </a:t>
            </a:r>
            <a:r>
              <a:rPr lang="uk-UA" sz="3300" dirty="0" smtClean="0">
                <a:solidFill>
                  <a:srgbClr val="92AA4C"/>
                </a:solidFill>
              </a:rPr>
              <a:t>Управління будинком</a:t>
            </a:r>
            <a:endParaRPr lang="uk-UA" sz="2400" dirty="0">
              <a:solidFill>
                <a:srgbClr val="92AA4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>
          <a:xfrm>
            <a:off x="7905750" y="4133850"/>
            <a:ext cx="4286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1999" y="486834"/>
            <a:ext cx="8652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</a:rPr>
              <a:t>Витрати ініціативної групи </a:t>
            </a:r>
          </a:p>
          <a:p>
            <a:r>
              <a:rPr lang="uk-UA" sz="3200" b="1" dirty="0">
                <a:solidFill>
                  <a:prstClr val="black"/>
                </a:solidFill>
              </a:rPr>
              <a:t>на створення ОСББ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/>
          </p:nvPr>
        </p:nvGraphicFramePr>
        <p:xfrm>
          <a:off x="1950720" y="2118360"/>
          <a:ext cx="9814559" cy="452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2225"/>
                <a:gridCol w="907735"/>
                <a:gridCol w="2514599"/>
              </a:tblGrid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</a:rPr>
                        <a:t>Друк документів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140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</a:rPr>
                        <a:t>Типографський друк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300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</a:rPr>
                        <a:t>Вартість рекомендованого листа 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1200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</a:rPr>
                        <a:t>Нотаріальне завірення підпису 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400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</a:rPr>
                        <a:t>Виготовлення печаток, штампів 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300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8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</a:rPr>
                        <a:t>Відкриття</a:t>
                      </a:r>
                      <a:r>
                        <a:rPr lang="ru-RU" sz="2000" b="1" u="none" strike="noStrike" dirty="0">
                          <a:effectLst/>
                        </a:rPr>
                        <a:t> та </a:t>
                      </a:r>
                      <a:r>
                        <a:rPr lang="ru-RU" sz="2000" b="1" u="none" strike="noStrike" dirty="0" err="1">
                          <a:effectLst/>
                        </a:rPr>
                        <a:t>обслуговування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банківського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рахунку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200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8449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2540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На </a:t>
                      </a:r>
                      <a:r>
                        <a:rPr lang="ru-RU" sz="2000" b="1" u="none" strike="noStrike" dirty="0" err="1">
                          <a:effectLst/>
                        </a:rPr>
                        <a:t>будинок</a:t>
                      </a:r>
                      <a:r>
                        <a:rPr lang="ru-RU" sz="2000" b="1" u="none" strike="noStrike" dirty="0">
                          <a:effectLst/>
                        </a:rPr>
                        <a:t> з 200 квартир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12,7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з однієї квартири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8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На </a:t>
                      </a:r>
                      <a:r>
                        <a:rPr lang="ru-RU" sz="2000" b="1" u="none" strike="noStrike" dirty="0" err="1">
                          <a:effectLst/>
                        </a:rPr>
                        <a:t>будинок</a:t>
                      </a:r>
                      <a:r>
                        <a:rPr lang="ru-RU" sz="2000" b="1" u="none" strike="noStrike" dirty="0">
                          <a:effectLst/>
                        </a:rPr>
                        <a:t> з 100 квартир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25,4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з однієї квартири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38" y="232834"/>
            <a:ext cx="1442942" cy="1435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32834"/>
            <a:ext cx="2649047" cy="17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55915" y="2189540"/>
            <a:ext cx="9636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</a:rPr>
              <a:t>Пропозиція невеличкого спільного проекту: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Установлення </a:t>
            </a:r>
            <a:r>
              <a:rPr lang="uk-UA" sz="2800" dirty="0" err="1">
                <a:solidFill>
                  <a:prstClr val="black"/>
                </a:solidFill>
              </a:rPr>
              <a:t>домофону</a:t>
            </a:r>
            <a:endParaRPr lang="uk-UA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Заміна дверей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Встановлення  фільтрів води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Встановлення енергозберігаючих ламп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Встановлення лічильника для поливу клумб та газону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Озеленення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</a:rPr>
              <a:t>Освітлення підходів до дому (з датчиками руху)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971800" y="687401"/>
            <a:ext cx="855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prstClr val="black"/>
                </a:solidFill>
              </a:rPr>
              <a:t>Перевірка лояльності співвласників</a:t>
            </a:r>
          </a:p>
        </p:txBody>
      </p:sp>
      <p:sp>
        <p:nvSpPr>
          <p:cNvPr id="6" name="Oval 2"/>
          <p:cNvSpPr/>
          <p:nvPr/>
        </p:nvSpPr>
        <p:spPr>
          <a:xfrm>
            <a:off x="592667" y="263374"/>
            <a:ext cx="1963248" cy="1926166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81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4724759"/>
            <a:ext cx="1442942" cy="14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64080" y="650300"/>
            <a:ext cx="9220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</a:rPr>
              <a:t>Центр навчання ефективним комунікаціям </a:t>
            </a:r>
          </a:p>
          <a:p>
            <a:r>
              <a:rPr lang="uk-UA" sz="3200" b="1" dirty="0">
                <a:solidFill>
                  <a:prstClr val="black"/>
                </a:solidFill>
              </a:rPr>
              <a:t>«Платформа комфорту»</a:t>
            </a:r>
          </a:p>
          <a:p>
            <a:r>
              <a:rPr lang="uk-UA" sz="3200" b="1" dirty="0">
                <a:solidFill>
                  <a:prstClr val="black"/>
                </a:solidFill>
              </a:rPr>
              <a:t> при Комунальному Концерні </a:t>
            </a:r>
          </a:p>
          <a:p>
            <a:r>
              <a:rPr lang="uk-UA" sz="3200" b="1" dirty="0">
                <a:solidFill>
                  <a:prstClr val="black"/>
                </a:solidFill>
              </a:rPr>
              <a:t> «Центр комунального сервісу»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http://edu.cks.kiev.ua/ </a:t>
            </a:r>
            <a:endParaRPr lang="uk-UA" sz="3200" b="1" dirty="0">
              <a:solidFill>
                <a:prstClr val="black"/>
              </a:solidFill>
            </a:endParaRPr>
          </a:p>
          <a:p>
            <a:r>
              <a:rPr lang="uk-UA" sz="3200" b="1" dirty="0">
                <a:solidFill>
                  <a:prstClr val="black"/>
                </a:solidFill>
              </a:rPr>
              <a:t>591-21-22, 247-40-40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edu@src.kiev.ua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0" y="4189729"/>
            <a:ext cx="2301860" cy="2289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8" y="4685129"/>
            <a:ext cx="3782942" cy="11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036233"/>
            <a:ext cx="6457950" cy="48387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841249" y="1802130"/>
            <a:ext cx="7376159" cy="23065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AAC91"/>
              </a:buClr>
              <a:buFont typeface="Wingdings 3" charset="2"/>
              <a:buNone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Ініціативна група повинна досконало вивчити </a:t>
            </a:r>
            <a:r>
              <a:rPr lang="uk-UA" b="1" dirty="0" smtClean="0">
                <a:solidFill>
                  <a:srgbClr val="6AAC91"/>
                </a:solidFill>
              </a:rPr>
              <a:t>«Базу знань»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spcBef>
                <a:spcPts val="3000"/>
              </a:spcBef>
              <a:buClr>
                <a:srgbClr val="6AAC91"/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Потрібно чітко відповідати на усі питання сусідів.</a:t>
            </a:r>
          </a:p>
          <a:p>
            <a:pPr>
              <a:spcBef>
                <a:spcPts val="3000"/>
              </a:spcBef>
              <a:buClr>
                <a:srgbClr val="6AAC91"/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Відсутність знань буде розцінюватися як некомпетентність. А це викликатиме в людей недовіру.</a:t>
            </a:r>
          </a:p>
          <a:p>
            <a:pPr>
              <a:buClr>
                <a:srgbClr val="6AAC91"/>
              </a:buClr>
            </a:pPr>
            <a:endParaRPr lang="uk-UA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6AAC91"/>
              </a:buClr>
            </a:pP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2924" y="624110"/>
            <a:ext cx="8911687" cy="826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prstClr val="black"/>
                </a:solidFill>
              </a:rPr>
              <a:t>Перший етап. </a:t>
            </a:r>
            <a:r>
              <a:rPr lang="uk-UA" dirty="0" smtClean="0">
                <a:solidFill>
                  <a:srgbClr val="6AAC91"/>
                </a:solidFill>
              </a:rPr>
              <a:t>Знання</a:t>
            </a:r>
            <a:endParaRPr lang="uk-UA" dirty="0">
              <a:solidFill>
                <a:srgbClr val="6AAC9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2924" y="4216146"/>
            <a:ext cx="392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uk-UA" b="1" dirty="0">
                <a:solidFill>
                  <a:srgbClr val="6AAC91"/>
                </a:solidFill>
              </a:rPr>
              <a:t>Озбройтесь знанням!</a:t>
            </a:r>
            <a:endParaRPr lang="uk-UA" dirty="0">
              <a:solidFill>
                <a:prstClr val="black"/>
              </a:solidFill>
            </a:endParaRPr>
          </a:p>
          <a:p>
            <a:pPr defTabSz="457200"/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841249" y="1802130"/>
            <a:ext cx="6437375" cy="46718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AAC91"/>
              </a:buClr>
              <a:buFont typeface="Wingdings 3" charset="2"/>
              <a:buNone/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Головне, – чітко розуміти </a:t>
            </a:r>
            <a:r>
              <a:rPr lang="uk-UA" b="1" dirty="0">
                <a:solidFill>
                  <a:srgbClr val="6AAC91"/>
                </a:solidFill>
              </a:rPr>
              <a:t>мету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створення ОСББ, знати, яку </a:t>
            </a:r>
            <a:r>
              <a:rPr lang="uk-UA" b="1" dirty="0">
                <a:solidFill>
                  <a:srgbClr val="6AAC91"/>
                </a:solidFill>
              </a:rPr>
              <a:t>користь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це принесе всім співвласникам будинку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spcBef>
                <a:spcPts val="4800"/>
              </a:spcBef>
              <a:buClr>
                <a:srgbClr val="6AAC91"/>
              </a:buClr>
            </a:pPr>
            <a:r>
              <a:rPr lang="uk-UA" sz="18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Важливо </a:t>
            </a:r>
            <a:r>
              <a:rPr lang="uk-UA" sz="185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запевнити сусідів: </a:t>
            </a:r>
            <a:r>
              <a:rPr lang="uk-UA" sz="18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попри всі </a:t>
            </a:r>
            <a:r>
              <a:rPr lang="uk-UA" sz="185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складнощі, </a:t>
            </a:r>
            <a:r>
              <a:rPr lang="uk-UA" b="1" dirty="0">
                <a:solidFill>
                  <a:srgbClr val="6AAC91"/>
                </a:solidFill>
              </a:rPr>
              <a:t>ОСББ – це </a:t>
            </a:r>
            <a:r>
              <a:rPr lang="uk-UA" b="1" dirty="0" smtClean="0">
                <a:solidFill>
                  <a:srgbClr val="6AAC91"/>
                </a:solidFill>
              </a:rPr>
              <a:t>єдиний спосіб </a:t>
            </a:r>
            <a:r>
              <a:rPr lang="uk-UA" b="1" dirty="0">
                <a:solidFill>
                  <a:srgbClr val="6AAC91"/>
                </a:solidFill>
              </a:rPr>
              <a:t>підвищити рівень </a:t>
            </a:r>
            <a:r>
              <a:rPr lang="uk-UA" b="1" dirty="0" smtClean="0">
                <a:solidFill>
                  <a:srgbClr val="6AAC91"/>
                </a:solidFill>
              </a:rPr>
              <a:t>життя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будинку.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019300"/>
            <a:ext cx="6457950" cy="4838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2924" y="624110"/>
            <a:ext cx="8911687" cy="826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>
                <a:solidFill>
                  <a:prstClr val="black"/>
                </a:solidFill>
              </a:rPr>
              <a:t>Перший етап</a:t>
            </a:r>
            <a:r>
              <a:rPr lang="uk-UA" dirty="0" smtClean="0">
                <a:solidFill>
                  <a:prstClr val="black"/>
                </a:solidFill>
              </a:rPr>
              <a:t>. </a:t>
            </a:r>
            <a:r>
              <a:rPr lang="uk-UA" dirty="0" smtClean="0">
                <a:solidFill>
                  <a:srgbClr val="6AAC91"/>
                </a:solidFill>
              </a:rPr>
              <a:t>Знання</a:t>
            </a:r>
            <a:endParaRPr lang="uk-UA" dirty="0">
              <a:solidFill>
                <a:srgbClr val="6AA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841249" y="1802130"/>
            <a:ext cx="6681215" cy="46718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AAC91"/>
              </a:buClr>
              <a:buFont typeface="Wingdings 3" charset="2"/>
              <a:buNone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Наступний крок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створення </a:t>
            </a:r>
            <a:r>
              <a:rPr lang="uk-UA" sz="1900" b="1" dirty="0" smtClean="0">
                <a:solidFill>
                  <a:srgbClr val="6AAC91"/>
                </a:solidFill>
              </a:rPr>
              <a:t>ініціативної групи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 числа співвласників. </a:t>
            </a:r>
          </a:p>
          <a:p>
            <a:pPr>
              <a:spcBef>
                <a:spcPts val="3000"/>
              </a:spcBef>
              <a:buClr>
                <a:srgbClr val="6AAC91"/>
              </a:buClr>
            </a:pPr>
            <a:r>
              <a:rPr lang="uk-UA" sz="18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Мінімальний розмір ініціативної групи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uk-UA" b="1" dirty="0" smtClean="0">
                <a:solidFill>
                  <a:srgbClr val="6AAC91"/>
                </a:solidFill>
              </a:rPr>
              <a:t>три особи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spcBef>
                <a:spcPts val="3000"/>
              </a:spcBef>
              <a:buClr>
                <a:srgbClr val="6AAC91"/>
              </a:buClr>
            </a:pPr>
            <a:r>
              <a:rPr lang="uk-UA" sz="185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Створення ініціативної групи оформлюється протоколом. </a:t>
            </a:r>
            <a:r>
              <a:rPr lang="uk-UA" sz="1850" b="1" dirty="0">
                <a:solidFill>
                  <a:srgbClr val="6AAC91"/>
                </a:solidFill>
              </a:rPr>
              <a:t>Протокол</a:t>
            </a:r>
            <a:r>
              <a:rPr lang="uk-UA" sz="1850" dirty="0">
                <a:solidFill>
                  <a:srgbClr val="6AAC91"/>
                </a:solidFill>
              </a:rPr>
              <a:t>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складається у довільній формі, підписується усіма членами групи </a:t>
            </a:r>
            <a:b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і не потребує реєстрації.</a:t>
            </a:r>
          </a:p>
          <a:p>
            <a:pPr marL="342000">
              <a:spcBef>
                <a:spcPts val="3000"/>
              </a:spcBef>
              <a:buClr>
                <a:srgbClr val="6AAC91"/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Оберіть </a:t>
            </a:r>
            <a:r>
              <a:rPr lang="uk-UA" b="1" dirty="0" smtClean="0">
                <a:solidFill>
                  <a:srgbClr val="6AAC91"/>
                </a:solidFill>
              </a:rPr>
              <a:t>голову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ініціативної групи –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він (вона) матиме повноваження звертатися до державних установ </a:t>
            </a:r>
            <a:b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 метою отримання </a:t>
            </a:r>
            <a:r>
              <a:rPr lang="uk-UA" b="1" dirty="0" smtClean="0">
                <a:solidFill>
                  <a:srgbClr val="6AAC91"/>
                </a:solidFill>
              </a:rPr>
              <a:t>списку співвласників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2924" y="624110"/>
            <a:ext cx="8911687" cy="826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prstClr val="black"/>
                </a:solidFill>
              </a:rPr>
              <a:t>Перший етап. </a:t>
            </a:r>
            <a:r>
              <a:rPr lang="uk-UA" dirty="0" smtClean="0">
                <a:solidFill>
                  <a:srgbClr val="6AAC91"/>
                </a:solidFill>
              </a:rPr>
              <a:t>Ініціативна група</a:t>
            </a:r>
            <a:endParaRPr lang="uk-UA" dirty="0">
              <a:solidFill>
                <a:srgbClr val="6AAC91"/>
              </a:solidFill>
            </a:endParaRPr>
          </a:p>
        </p:txBody>
      </p:sp>
      <p:sp>
        <p:nvSpPr>
          <p:cNvPr id="6" name="Oval 2"/>
          <p:cNvSpPr/>
          <p:nvPr/>
        </p:nvSpPr>
        <p:spPr>
          <a:xfrm>
            <a:off x="8305801" y="2235200"/>
            <a:ext cx="3115734" cy="3053139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81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949494"/>
                </a:solidFill>
              </a:rPr>
              <a:t>Як створити ОСББ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Другий етап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949494"/>
                </a:solidFill>
              </a:rPr>
              <a:t> Повідомлення про збори</a:t>
            </a:r>
            <a:endParaRPr lang="uk-UA" dirty="0">
              <a:solidFill>
                <a:srgbClr val="94949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Другий етап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rgbClr val="949494"/>
                </a:solidFill>
              </a:rPr>
              <a:t>Повідомлення</a:t>
            </a:r>
            <a:endParaRPr lang="uk-UA" dirty="0">
              <a:solidFill>
                <a:srgbClr val="94949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9212" y="2133600"/>
            <a:ext cx="7546680" cy="2438400"/>
          </a:xfrm>
        </p:spPr>
        <p:txBody>
          <a:bodyPr>
            <a:normAutofit/>
          </a:bodyPr>
          <a:lstStyle/>
          <a:p>
            <a:pPr algn="just">
              <a:spcBef>
                <a:spcPts val="3000"/>
              </a:spcBef>
            </a:pPr>
            <a:r>
              <a:rPr lang="uk-UA" dirty="0" smtClean="0"/>
              <a:t>За законом, потрібно сповістити усіх співвласників </a:t>
            </a:r>
            <a:r>
              <a:rPr lang="uk-UA" b="1" dirty="0" smtClean="0">
                <a:solidFill>
                  <a:schemeClr val="tx1"/>
                </a:solidFill>
              </a:rPr>
              <a:t>за 14 днів </a:t>
            </a:r>
            <a:r>
              <a:rPr lang="uk-UA" dirty="0" smtClean="0"/>
              <a:t>до проведення установчих зборів ОСББ.</a:t>
            </a:r>
          </a:p>
          <a:p>
            <a:pPr algn="just">
              <a:spcBef>
                <a:spcPts val="3000"/>
              </a:spcBef>
            </a:pPr>
            <a:r>
              <a:rPr lang="uk-UA" dirty="0" smtClean="0"/>
              <a:t>Щоб дотриматися цієї вимоги, потрібно заздалегідь скласти </a:t>
            </a:r>
            <a:r>
              <a:rPr lang="uk-UA" b="1" dirty="0" smtClean="0">
                <a:solidFill>
                  <a:schemeClr val="tx1"/>
                </a:solidFill>
              </a:rPr>
              <a:t>список усіх співвласників </a:t>
            </a:r>
            <a:r>
              <a:rPr lang="uk-UA" dirty="0" smtClean="0"/>
              <a:t>квартир і нежитлових приміщень </a:t>
            </a:r>
            <a:br>
              <a:rPr lang="uk-UA" dirty="0" smtClean="0"/>
            </a:br>
            <a:r>
              <a:rPr lang="uk-UA" dirty="0" smtClean="0"/>
              <a:t>у будинку.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16" y="4002286"/>
            <a:ext cx="4472230" cy="24579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0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2026100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uk-UA" dirty="0">
                <a:solidFill>
                  <a:schemeClr val="tx1"/>
                </a:solidFill>
              </a:rPr>
              <a:t>Другий етап. </a:t>
            </a:r>
            <a:r>
              <a:rPr lang="uk-UA" dirty="0">
                <a:solidFill>
                  <a:srgbClr val="949494"/>
                </a:solidFill>
              </a:rPr>
              <a:t>Список співвласників</a:t>
            </a:r>
            <a:r>
              <a:rPr lang="uk-UA" dirty="0" smtClean="0">
                <a:solidFill>
                  <a:srgbClr val="949494"/>
                </a:solidFill>
              </a:rPr>
              <a:t/>
            </a:r>
            <a:br>
              <a:rPr lang="uk-UA" dirty="0" smtClean="0">
                <a:solidFill>
                  <a:srgbClr val="949494"/>
                </a:solidFill>
              </a:rPr>
            </a:br>
            <a:r>
              <a:rPr lang="uk-UA" dirty="0" smtClean="0">
                <a:solidFill>
                  <a:srgbClr val="949494"/>
                </a:solidFill>
              </a:rPr>
              <a:t/>
            </a:r>
            <a:br>
              <a:rPr lang="uk-UA" dirty="0" smtClean="0">
                <a:solidFill>
                  <a:srgbClr val="949494"/>
                </a:solidFill>
              </a:rPr>
            </a:br>
            <a:r>
              <a:rPr lang="uk-UA" dirty="0" smtClean="0">
                <a:solidFill>
                  <a:schemeClr val="accent5"/>
                </a:solidFill>
              </a:rPr>
              <a:t>Де знайти відомості про власників?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8246" y="2789692"/>
            <a:ext cx="4313864" cy="32610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dirty="0" smtClean="0"/>
              <a:t>До 2013 року</a:t>
            </a:r>
            <a:br>
              <a:rPr lang="uk-UA" dirty="0" smtClean="0"/>
            </a:br>
            <a:r>
              <a:rPr lang="uk-UA" b="1" dirty="0" smtClean="0">
                <a:solidFill>
                  <a:schemeClr val="accent5"/>
                </a:solidFill>
              </a:rPr>
              <a:t>Бюро технічної інвентаризації</a:t>
            </a:r>
            <a:endParaRPr lang="uk-UA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781" y="2782314"/>
            <a:ext cx="4525972" cy="32610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dirty="0" smtClean="0"/>
              <a:t>Після 2013 року</a:t>
            </a:r>
            <a:br>
              <a:rPr lang="uk-UA" dirty="0" smtClean="0"/>
            </a:br>
            <a:r>
              <a:rPr lang="uk-UA" b="1" dirty="0" smtClean="0">
                <a:solidFill>
                  <a:srgbClr val="FF8516"/>
                </a:solidFill>
              </a:rPr>
              <a:t>Державна реєстраційна служба</a:t>
            </a:r>
            <a:endParaRPr lang="uk-UA" b="1" dirty="0">
              <a:solidFill>
                <a:srgbClr val="FF851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5709" y="3936567"/>
            <a:ext cx="8462074" cy="218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uk-UA" dirty="0">
                <a:solidFill>
                  <a:prstClr val="black"/>
                </a:solidFill>
              </a:rPr>
              <a:t>З кінця 2015 року інформацію про власників можна отримати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dirty="0">
                <a:solidFill>
                  <a:prstClr val="black"/>
                </a:solidFill>
              </a:rPr>
              <a:t>у місцевому </a:t>
            </a:r>
            <a:r>
              <a:rPr lang="uk-UA" b="1" dirty="0" err="1">
                <a:solidFill>
                  <a:prstClr val="black"/>
                </a:solidFill>
              </a:rPr>
              <a:t>ЦНАПі</a:t>
            </a:r>
            <a:r>
              <a:rPr lang="uk-UA" dirty="0">
                <a:solidFill>
                  <a:prstClr val="black"/>
                </a:solidFill>
              </a:rPr>
              <a:t> (Центрі надання адміністративних послуг).</a:t>
            </a:r>
          </a:p>
          <a:p>
            <a:pPr algn="ctr" defTabSz="457200"/>
            <a:endParaRPr lang="uk-UA" dirty="0">
              <a:solidFill>
                <a:prstClr val="black"/>
              </a:solidFill>
            </a:endParaRPr>
          </a:p>
          <a:p>
            <a:pPr algn="ctr" defTabSz="457200"/>
            <a:r>
              <a:rPr lang="uk-UA" dirty="0">
                <a:solidFill>
                  <a:prstClr val="black"/>
                </a:solidFill>
              </a:rPr>
              <a:t>Однак запит до БТІ краще відправляти через органи місцевого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dirty="0">
                <a:solidFill>
                  <a:prstClr val="black"/>
                </a:solidFill>
              </a:rPr>
              <a:t>самоврядування. </a:t>
            </a:r>
          </a:p>
        </p:txBody>
      </p:sp>
    </p:spTree>
    <p:extLst>
      <p:ext uri="{BB962C8B-B14F-4D97-AF65-F5344CB8AC3E}">
        <p14:creationId xmlns:p14="http://schemas.microsoft.com/office/powerpoint/2010/main" val="16228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4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5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Wisp_Gre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1507</Words>
  <Application>Microsoft Office PowerPoint</Application>
  <PresentationFormat>Широкий екран</PresentationFormat>
  <Paragraphs>219</Paragraphs>
  <Slides>39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слайдів</vt:lpstr>
      </vt:variant>
      <vt:variant>
        <vt:i4>39</vt:i4>
      </vt:variant>
    </vt:vector>
  </HeadingPairs>
  <TitlesOfParts>
    <vt:vector size="50" baseType="lpstr">
      <vt:lpstr>Arial</vt:lpstr>
      <vt:lpstr>Calibri</vt:lpstr>
      <vt:lpstr>Century Gothic</vt:lpstr>
      <vt:lpstr>Wingdings 3</vt:lpstr>
      <vt:lpstr>2_Wisp_Cyan</vt:lpstr>
      <vt:lpstr>3_Wisp_Cyan</vt:lpstr>
      <vt:lpstr>4_Wisp_Cyan</vt:lpstr>
      <vt:lpstr>5_Wisp_Cyan</vt:lpstr>
      <vt:lpstr>Wisp</vt:lpstr>
      <vt:lpstr>1_Wisp_Green</vt:lpstr>
      <vt:lpstr>1_Wisp</vt:lpstr>
      <vt:lpstr>Як створити ОСББ </vt:lpstr>
      <vt:lpstr>Як створити ОСББ Перший етап</vt:lpstr>
      <vt:lpstr>Презентація PowerPoint</vt:lpstr>
      <vt:lpstr>Презентація PowerPoint</vt:lpstr>
      <vt:lpstr>Презентація PowerPoint</vt:lpstr>
      <vt:lpstr>Презентація PowerPoint</vt:lpstr>
      <vt:lpstr>Як створити ОСББ Другий етап</vt:lpstr>
      <vt:lpstr>Другий етап. Повідомлення</vt:lpstr>
      <vt:lpstr>Другий етап. Список співвласників  Де знайти відомості про власників?</vt:lpstr>
      <vt:lpstr>Другий етап. Повідомлення</vt:lpstr>
      <vt:lpstr>Як створити ОСББ Третій етап</vt:lpstr>
      <vt:lpstr>Третій етап. Підготовка до зборів</vt:lpstr>
      <vt:lpstr>Третій етап. Підготовка до зборів</vt:lpstr>
      <vt:lpstr>Третій етап. Підготовка до зборів</vt:lpstr>
      <vt:lpstr>Третій етап. Підготовка до зборів</vt:lpstr>
      <vt:lpstr>Третій етап. Підготовка до зборів</vt:lpstr>
      <vt:lpstr>Третій етап. Підготовка до зборів</vt:lpstr>
      <vt:lpstr>Як створити ОСББ Четвертий етап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Четвертий етап. Установчі збори</vt:lpstr>
      <vt:lpstr>Як створити ОСББ П’ятий етап</vt:lpstr>
      <vt:lpstr>П’ятий етап. Реєстрація ОСББ</vt:lpstr>
      <vt:lpstr>П’ятий етап. Реєстрація ОСББ</vt:lpstr>
      <vt:lpstr>П’ятий етап. Реєстрація ОСББ</vt:lpstr>
      <vt:lpstr>Як створити ОСББ Шостий етап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sd-ev</dc:creator>
  <cp:lastModifiedBy>sd-ev</cp:lastModifiedBy>
  <cp:revision>14</cp:revision>
  <dcterms:created xsi:type="dcterms:W3CDTF">2016-05-13T10:06:40Z</dcterms:created>
  <dcterms:modified xsi:type="dcterms:W3CDTF">2016-05-21T16:54:07Z</dcterms:modified>
</cp:coreProperties>
</file>